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7" r:id="rId1"/>
  </p:sldMasterIdLst>
  <p:notesMasterIdLst>
    <p:notesMasterId r:id="rId51"/>
  </p:notesMasterIdLst>
  <p:handoutMasterIdLst>
    <p:handoutMasterId r:id="rId52"/>
  </p:handoutMasterIdLst>
  <p:sldIdLst>
    <p:sldId id="424" r:id="rId2"/>
    <p:sldId id="406" r:id="rId3"/>
    <p:sldId id="398" r:id="rId4"/>
    <p:sldId id="421" r:id="rId5"/>
    <p:sldId id="983" r:id="rId6"/>
    <p:sldId id="324" r:id="rId7"/>
    <p:sldId id="425" r:id="rId8"/>
    <p:sldId id="426" r:id="rId9"/>
    <p:sldId id="427" r:id="rId10"/>
    <p:sldId id="428" r:id="rId11"/>
    <p:sldId id="429" r:id="rId12"/>
    <p:sldId id="422" r:id="rId13"/>
    <p:sldId id="430" r:id="rId14"/>
    <p:sldId id="431" r:id="rId15"/>
    <p:sldId id="432" r:id="rId16"/>
    <p:sldId id="937" r:id="rId17"/>
    <p:sldId id="956" r:id="rId18"/>
    <p:sldId id="916" r:id="rId19"/>
    <p:sldId id="975" r:id="rId20"/>
    <p:sldId id="977" r:id="rId21"/>
    <p:sldId id="978" r:id="rId22"/>
    <p:sldId id="979" r:id="rId23"/>
    <p:sldId id="980" r:id="rId24"/>
    <p:sldId id="981" r:id="rId25"/>
    <p:sldId id="920" r:id="rId26"/>
    <p:sldId id="921" r:id="rId27"/>
    <p:sldId id="925" r:id="rId28"/>
    <p:sldId id="922" r:id="rId29"/>
    <p:sldId id="918" r:id="rId30"/>
    <p:sldId id="953" r:id="rId31"/>
    <p:sldId id="923" r:id="rId32"/>
    <p:sldId id="926" r:id="rId33"/>
    <p:sldId id="939" r:id="rId34"/>
    <p:sldId id="940" r:id="rId35"/>
    <p:sldId id="946" r:id="rId36"/>
    <p:sldId id="947" r:id="rId37"/>
    <p:sldId id="957" r:id="rId38"/>
    <p:sldId id="860" r:id="rId39"/>
    <p:sldId id="855" r:id="rId40"/>
    <p:sldId id="868" r:id="rId41"/>
    <p:sldId id="867" r:id="rId42"/>
    <p:sldId id="873" r:id="rId43"/>
    <p:sldId id="984" r:id="rId44"/>
    <p:sldId id="958" r:id="rId45"/>
    <p:sldId id="360" r:id="rId46"/>
    <p:sldId id="362" r:id="rId47"/>
    <p:sldId id="363" r:id="rId48"/>
    <p:sldId id="364" r:id="rId49"/>
    <p:sldId id="365"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57F6FB-EE12-45FB-A440-AAE67841836F}" v="4" dt="2023-03-22T07:05:03.9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41" autoAdjust="0"/>
    <p:restoredTop sz="86043" autoAdjust="0"/>
  </p:normalViewPr>
  <p:slideViewPr>
    <p:cSldViewPr snapToGrid="0" snapToObjects="1">
      <p:cViewPr varScale="1">
        <p:scale>
          <a:sx n="70" d="100"/>
          <a:sy n="70" d="100"/>
        </p:scale>
        <p:origin x="970" y="43"/>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h Nguyen Duc" userId="04a5c95d-4a59-4e21-b199-e9922fb46c5c" providerId="ADAL" clId="{BB8A329C-265C-48B7-8A6F-27641FBB6C47}"/>
    <pc:docChg chg="modSld">
      <pc:chgData name="Anh Nguyen Duc" userId="04a5c95d-4a59-4e21-b199-e9922fb46c5c" providerId="ADAL" clId="{BB8A329C-265C-48B7-8A6F-27641FBB6C47}" dt="2022-11-01T21:30:48.589" v="72" actId="20577"/>
      <pc:docMkLst>
        <pc:docMk/>
      </pc:docMkLst>
      <pc:sldChg chg="modSp mod">
        <pc:chgData name="Anh Nguyen Duc" userId="04a5c95d-4a59-4e21-b199-e9922fb46c5c" providerId="ADAL" clId="{BB8A329C-265C-48B7-8A6F-27641FBB6C47}" dt="2022-11-01T21:29:27.794" v="62" actId="20577"/>
        <pc:sldMkLst>
          <pc:docMk/>
          <pc:sldMk cId="1788750161" sldId="406"/>
        </pc:sldMkLst>
        <pc:spChg chg="mod">
          <ac:chgData name="Anh Nguyen Duc" userId="04a5c95d-4a59-4e21-b199-e9922fb46c5c" providerId="ADAL" clId="{BB8A329C-265C-48B7-8A6F-27641FBB6C47}" dt="2022-11-01T21:29:27.794" v="62" actId="20577"/>
          <ac:spMkLst>
            <pc:docMk/>
            <pc:sldMk cId="1788750161" sldId="406"/>
            <ac:spMk id="3" creationId="{00000000-0000-0000-0000-000000000000}"/>
          </ac:spMkLst>
        </pc:spChg>
      </pc:sldChg>
      <pc:sldChg chg="modSp mod">
        <pc:chgData name="Anh Nguyen Duc" userId="04a5c95d-4a59-4e21-b199-e9922fb46c5c" providerId="ADAL" clId="{BB8A329C-265C-48B7-8A6F-27641FBB6C47}" dt="2022-11-01T21:30:48.589" v="72" actId="20577"/>
        <pc:sldMkLst>
          <pc:docMk/>
          <pc:sldMk cId="203347341" sldId="957"/>
        </pc:sldMkLst>
        <pc:spChg chg="mod">
          <ac:chgData name="Anh Nguyen Duc" userId="04a5c95d-4a59-4e21-b199-e9922fb46c5c" providerId="ADAL" clId="{BB8A329C-265C-48B7-8A6F-27641FBB6C47}" dt="2022-11-01T21:29:59.327" v="70" actId="20577"/>
          <ac:spMkLst>
            <pc:docMk/>
            <pc:sldMk cId="203347341" sldId="957"/>
            <ac:spMk id="2" creationId="{F4ADC6A8-1758-3FFA-79E9-4E531D3B34E8}"/>
          </ac:spMkLst>
        </pc:spChg>
        <pc:spChg chg="mod">
          <ac:chgData name="Anh Nguyen Duc" userId="04a5c95d-4a59-4e21-b199-e9922fb46c5c" providerId="ADAL" clId="{BB8A329C-265C-48B7-8A6F-27641FBB6C47}" dt="2022-11-01T21:30:48.589" v="72" actId="20577"/>
          <ac:spMkLst>
            <pc:docMk/>
            <pc:sldMk cId="203347341" sldId="957"/>
            <ac:spMk id="3" creationId="{D1FEB751-AA3F-ACEA-BA97-D10714B24416}"/>
          </ac:spMkLst>
        </pc:spChg>
      </pc:sldChg>
    </pc:docChg>
  </pc:docChgLst>
  <pc:docChgLst>
    <pc:chgData name="Anh Nguyen Duc" userId="04a5c95d-4a59-4e21-b199-e9922fb46c5c" providerId="ADAL" clId="{CA57F6FB-EE12-45FB-A440-AAE67841836F}"/>
    <pc:docChg chg="addSld delSld modSld sldOrd">
      <pc:chgData name="Anh Nguyen Duc" userId="04a5c95d-4a59-4e21-b199-e9922fb46c5c" providerId="ADAL" clId="{CA57F6FB-EE12-45FB-A440-AAE67841836F}" dt="2023-03-29T08:23:13.786" v="11" actId="22"/>
      <pc:docMkLst>
        <pc:docMk/>
      </pc:docMkLst>
      <pc:sldChg chg="add del ord">
        <pc:chgData name="Anh Nguyen Duc" userId="04a5c95d-4a59-4e21-b199-e9922fb46c5c" providerId="ADAL" clId="{CA57F6FB-EE12-45FB-A440-AAE67841836F}" dt="2023-03-22T07:04:25.633" v="8" actId="47"/>
        <pc:sldMkLst>
          <pc:docMk/>
          <pc:sldMk cId="0" sldId="845"/>
        </pc:sldMkLst>
      </pc:sldChg>
      <pc:sldChg chg="del">
        <pc:chgData name="Anh Nguyen Duc" userId="04a5c95d-4a59-4e21-b199-e9922fb46c5c" providerId="ADAL" clId="{CA57F6FB-EE12-45FB-A440-AAE67841836F}" dt="2023-03-22T07:05:05.770" v="10" actId="47"/>
        <pc:sldMkLst>
          <pc:docMk/>
          <pc:sldMk cId="2895335485" sldId="853"/>
        </pc:sldMkLst>
      </pc:sldChg>
      <pc:sldChg chg="del">
        <pc:chgData name="Anh Nguyen Duc" userId="04a5c95d-4a59-4e21-b199-e9922fb46c5c" providerId="ADAL" clId="{CA57F6FB-EE12-45FB-A440-AAE67841836F}" dt="2023-03-22T07:03:07.850" v="5" actId="47"/>
        <pc:sldMkLst>
          <pc:docMk/>
          <pc:sldMk cId="177366512" sldId="917"/>
        </pc:sldMkLst>
      </pc:sldChg>
      <pc:sldChg chg="addSp mod">
        <pc:chgData name="Anh Nguyen Duc" userId="04a5c95d-4a59-4e21-b199-e9922fb46c5c" providerId="ADAL" clId="{CA57F6FB-EE12-45FB-A440-AAE67841836F}" dt="2023-03-29T08:23:13.786" v="11" actId="22"/>
        <pc:sldMkLst>
          <pc:docMk/>
          <pc:sldMk cId="2966557867" sldId="958"/>
        </pc:sldMkLst>
        <pc:picChg chg="add">
          <ac:chgData name="Anh Nguyen Duc" userId="04a5c95d-4a59-4e21-b199-e9922fb46c5c" providerId="ADAL" clId="{CA57F6FB-EE12-45FB-A440-AAE67841836F}" dt="2023-03-29T08:23:13.786" v="11" actId="22"/>
          <ac:picMkLst>
            <pc:docMk/>
            <pc:sldMk cId="2966557867" sldId="958"/>
            <ac:picMk id="8" creationId="{F04C52D0-69E8-C0D0-4141-3C1E23FCDB63}"/>
          </ac:picMkLst>
        </pc:picChg>
      </pc:sldChg>
      <pc:sldChg chg="add">
        <pc:chgData name="Anh Nguyen Duc" userId="04a5c95d-4a59-4e21-b199-e9922fb46c5c" providerId="ADAL" clId="{CA57F6FB-EE12-45FB-A440-AAE67841836F}" dt="2023-03-22T07:03:18.167" v="6"/>
        <pc:sldMkLst>
          <pc:docMk/>
          <pc:sldMk cId="2827991545" sldId="975"/>
        </pc:sldMkLst>
      </pc:sldChg>
      <pc:sldChg chg="add">
        <pc:chgData name="Anh Nguyen Duc" userId="04a5c95d-4a59-4e21-b199-e9922fb46c5c" providerId="ADAL" clId="{CA57F6FB-EE12-45FB-A440-AAE67841836F}" dt="2023-03-22T07:03:18.167" v="6"/>
        <pc:sldMkLst>
          <pc:docMk/>
          <pc:sldMk cId="4078289443" sldId="977"/>
        </pc:sldMkLst>
      </pc:sldChg>
      <pc:sldChg chg="add">
        <pc:chgData name="Anh Nguyen Duc" userId="04a5c95d-4a59-4e21-b199-e9922fb46c5c" providerId="ADAL" clId="{CA57F6FB-EE12-45FB-A440-AAE67841836F}" dt="2023-03-22T07:03:18.167" v="6"/>
        <pc:sldMkLst>
          <pc:docMk/>
          <pc:sldMk cId="531758080" sldId="978"/>
        </pc:sldMkLst>
      </pc:sldChg>
      <pc:sldChg chg="add">
        <pc:chgData name="Anh Nguyen Duc" userId="04a5c95d-4a59-4e21-b199-e9922fb46c5c" providerId="ADAL" clId="{CA57F6FB-EE12-45FB-A440-AAE67841836F}" dt="2023-03-22T07:03:18.167" v="6"/>
        <pc:sldMkLst>
          <pc:docMk/>
          <pc:sldMk cId="2986898993" sldId="979"/>
        </pc:sldMkLst>
      </pc:sldChg>
      <pc:sldChg chg="add">
        <pc:chgData name="Anh Nguyen Duc" userId="04a5c95d-4a59-4e21-b199-e9922fb46c5c" providerId="ADAL" clId="{CA57F6FB-EE12-45FB-A440-AAE67841836F}" dt="2023-03-22T07:03:18.167" v="6"/>
        <pc:sldMkLst>
          <pc:docMk/>
          <pc:sldMk cId="2475594448" sldId="980"/>
        </pc:sldMkLst>
      </pc:sldChg>
      <pc:sldChg chg="add">
        <pc:chgData name="Anh Nguyen Duc" userId="04a5c95d-4a59-4e21-b199-e9922fb46c5c" providerId="ADAL" clId="{CA57F6FB-EE12-45FB-A440-AAE67841836F}" dt="2023-03-22T07:03:18.167" v="6"/>
        <pc:sldMkLst>
          <pc:docMk/>
          <pc:sldMk cId="1178591269" sldId="981"/>
        </pc:sldMkLst>
      </pc:sldChg>
      <pc:sldChg chg="add">
        <pc:chgData name="Anh Nguyen Duc" userId="04a5c95d-4a59-4e21-b199-e9922fb46c5c" providerId="ADAL" clId="{CA57F6FB-EE12-45FB-A440-AAE67841836F}" dt="2023-03-22T07:04:24.082" v="7"/>
        <pc:sldMkLst>
          <pc:docMk/>
          <pc:sldMk cId="3857134604" sldId="983"/>
        </pc:sldMkLst>
      </pc:sldChg>
      <pc:sldChg chg="add">
        <pc:chgData name="Anh Nguyen Duc" userId="04a5c95d-4a59-4e21-b199-e9922fb46c5c" providerId="ADAL" clId="{CA57F6FB-EE12-45FB-A440-AAE67841836F}" dt="2023-03-22T07:05:03.985" v="9"/>
        <pc:sldMkLst>
          <pc:docMk/>
          <pc:sldMk cId="2449526657" sldId="98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Software Engineering - CO3001</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DAEE5E3-A02E-4EC0-88BF-B7674C41C976}" type="datetime1">
              <a:rPr lang="en-US" smtClean="0"/>
              <a:t>3/29/2023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5C6E44-75D0-C24F-A2A6-8C06F77DC669}" type="slidenum">
              <a:rPr lang="en-US" smtClean="0"/>
              <a:pPr/>
              <a:t>‹#›</a:t>
            </a:fld>
            <a:endParaRPr lang="en-US"/>
          </a:p>
        </p:txBody>
      </p:sp>
    </p:spTree>
    <p:extLst>
      <p:ext uri="{BB962C8B-B14F-4D97-AF65-F5344CB8AC3E}">
        <p14:creationId xmlns:p14="http://schemas.microsoft.com/office/powerpoint/2010/main" val="1356029432"/>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Software Engineering - CO3001</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0CCADC-90EC-4BB0-AB19-83E9CFC49441}" type="datetime1">
              <a:rPr lang="en-US" smtClean="0"/>
              <a:t>3/29/2023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58DA69-A571-1F49-91C0-61EBFAAB21F4}" type="slidenum">
              <a:rPr lang="en-US" smtClean="0"/>
              <a:pPr/>
              <a:t>‹#›</a:t>
            </a:fld>
            <a:endParaRPr lang="en-US"/>
          </a:p>
        </p:txBody>
      </p:sp>
    </p:spTree>
    <p:extLst>
      <p:ext uri="{BB962C8B-B14F-4D97-AF65-F5344CB8AC3E}">
        <p14:creationId xmlns:p14="http://schemas.microsoft.com/office/powerpoint/2010/main" val="2576816785"/>
      </p:ext>
    </p:extLst>
  </p:cSld>
  <p:clrMap bg1="lt1" tx1="dk1" bg2="lt2" tx2="dk2" accent1="accent1" accent2="accent2" accent3="accent3" accent4="accent4" accent5="accent5" accent6="accent6" hlink="hlink" folHlink="folHlink"/>
  <p:hf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2407299-8F8E-470E-A2BB-1AEEAB1DD04C}" type="slidenum">
              <a:rPr lang="en-US" smtClean="0"/>
              <a:pPr>
                <a:defRPr/>
              </a:pPr>
              <a:t>1</a:t>
            </a:fld>
            <a:endParaRPr lang="en-US"/>
          </a:p>
        </p:txBody>
      </p:sp>
      <p:sp>
        <p:nvSpPr>
          <p:cNvPr id="5" name="Date Placeholder 4"/>
          <p:cNvSpPr>
            <a:spLocks noGrp="1"/>
          </p:cNvSpPr>
          <p:nvPr>
            <p:ph type="dt" idx="11"/>
          </p:nvPr>
        </p:nvSpPr>
        <p:spPr/>
        <p:txBody>
          <a:bodyPr/>
          <a:lstStyle/>
          <a:p>
            <a:pPr>
              <a:defRPr/>
            </a:pPr>
            <a:fld id="{26EB3992-A50F-48CC-A0FF-4149F2D82BC2}" type="datetime1">
              <a:rPr lang="en-US" smtClean="0"/>
              <a:t>3/29/2023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2393125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 Class Name           : </a:t>
            </a:r>
            <a:r>
              <a:rPr lang="en-US" sz="1100" dirty="0" err="1"/>
              <a:t>EncounterCast</a:t>
            </a:r>
            <a:endParaRPr lang="en-US" sz="1100" dirty="0"/>
          </a:p>
          <a:p>
            <a:r>
              <a:rPr lang="en-US" sz="1100" dirty="0"/>
              <a:t>* Version information   : Version 0.1</a:t>
            </a:r>
          </a:p>
          <a:p>
            <a:r>
              <a:rPr lang="en-US" sz="1100" dirty="0"/>
              <a:t>* Date                  : 6/19/1999</a:t>
            </a:r>
          </a:p>
          <a:p>
            <a:r>
              <a:rPr lang="en-US" sz="1100" dirty="0"/>
              <a:t>* Copyright Notice      : see below</a:t>
            </a:r>
          </a:p>
          <a:p>
            <a:r>
              <a:rPr lang="en-US" sz="1100" dirty="0"/>
              <a:t>* Edit history:</a:t>
            </a:r>
          </a:p>
          <a:p>
            <a:r>
              <a:rPr lang="en-US" sz="1100" dirty="0"/>
              <a:t>*   11 Feb 2000     Tom </a:t>
            </a:r>
            <a:r>
              <a:rPr lang="en-US" sz="1100" dirty="0" err="1"/>
              <a:t>VanCourt</a:t>
            </a:r>
            <a:r>
              <a:rPr lang="en-US" sz="1100" dirty="0"/>
              <a:t>    Used simplified test interface.</a:t>
            </a:r>
          </a:p>
          <a:p>
            <a:r>
              <a:rPr lang="en-US" sz="1100" dirty="0"/>
              <a:t>*    8 Feb 2000     Tom </a:t>
            </a:r>
            <a:r>
              <a:rPr lang="en-US" sz="1100" dirty="0" err="1"/>
              <a:t>VanCourt</a:t>
            </a:r>
            <a:r>
              <a:rPr lang="en-US" sz="1100" dirty="0"/>
              <a:t>    Minor cleanup.</a:t>
            </a:r>
          </a:p>
          <a:p>
            <a:r>
              <a:rPr lang="en-US" sz="1100" dirty="0"/>
              <a:t>*   08 Jan 2000     Tom </a:t>
            </a:r>
            <a:r>
              <a:rPr lang="en-US" sz="1100" dirty="0" err="1"/>
              <a:t>VanCourt</a:t>
            </a:r>
            <a:r>
              <a:rPr lang="en-US" sz="1100" dirty="0"/>
              <a:t>    Change to conform to coding standards</a:t>
            </a:r>
          </a:p>
          <a:p>
            <a:r>
              <a:rPr lang="en-US" sz="1100" dirty="0"/>
              <a:t>*/</a:t>
            </a:r>
          </a:p>
          <a:p>
            <a:endParaRPr lang="en-US" sz="1100" dirty="0"/>
          </a:p>
          <a:p>
            <a:r>
              <a:rPr lang="en-US" sz="1100" dirty="0"/>
              <a:t>/*</a:t>
            </a:r>
          </a:p>
          <a:p>
            <a:r>
              <a:rPr lang="en-US" sz="1100" dirty="0"/>
              <a:t>    Copyright (C) 2000 Eric J. </a:t>
            </a:r>
            <a:r>
              <a:rPr lang="en-US" sz="1100" dirty="0" err="1"/>
              <a:t>Braude</a:t>
            </a:r>
            <a:r>
              <a:rPr lang="en-US" sz="1100" dirty="0"/>
              <a:t> and Thomas D. Van Court. </a:t>
            </a:r>
          </a:p>
          <a:p>
            <a:r>
              <a:rPr lang="en-US" sz="1100" dirty="0"/>
              <a:t> </a:t>
            </a:r>
          </a:p>
          <a:p>
            <a:r>
              <a:rPr lang="en-US" sz="1100" dirty="0"/>
              <a:t>    This program is the implementation of the case study specified in </a:t>
            </a:r>
          </a:p>
          <a:p>
            <a:r>
              <a:rPr lang="en-US" sz="1100" dirty="0"/>
              <a:t>    "Software Engineering: an Object-Oriented Perspective," Wiley 2001,   </a:t>
            </a:r>
          </a:p>
          <a:p>
            <a:r>
              <a:rPr lang="en-US" sz="1100" dirty="0"/>
              <a:t>    by Eric J. </a:t>
            </a:r>
            <a:r>
              <a:rPr lang="en-US" sz="1100" dirty="0" err="1"/>
              <a:t>Braude</a:t>
            </a:r>
            <a:r>
              <a:rPr lang="en-US" sz="1100" dirty="0"/>
              <a:t>.</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endParaRPr lang="en-US" sz="1100" dirty="0"/>
          </a:p>
        </p:txBody>
      </p:sp>
      <p:sp>
        <p:nvSpPr>
          <p:cNvPr id="4" name="Slide Number Placeholder 3"/>
          <p:cNvSpPr>
            <a:spLocks noGrp="1"/>
          </p:cNvSpPr>
          <p:nvPr>
            <p:ph type="sldNum" sz="quarter" idx="10"/>
          </p:nvPr>
        </p:nvSpPr>
        <p:spPr/>
        <p:txBody>
          <a:bodyPr/>
          <a:lstStyle/>
          <a:p>
            <a:pPr>
              <a:defRPr/>
            </a:pPr>
            <a:fld id="{02407299-8F8E-470E-A2BB-1AEEAB1DD04C}" type="slidenum">
              <a:rPr lang="en-US" smtClean="0"/>
              <a:pPr>
                <a:defRPr/>
              </a:pPr>
              <a:t>11</a:t>
            </a:fld>
            <a:endParaRPr lang="en-US"/>
          </a:p>
        </p:txBody>
      </p:sp>
      <p:sp>
        <p:nvSpPr>
          <p:cNvPr id="5" name="Date Placeholder 4"/>
          <p:cNvSpPr>
            <a:spLocks noGrp="1"/>
          </p:cNvSpPr>
          <p:nvPr>
            <p:ph type="dt" idx="11"/>
          </p:nvPr>
        </p:nvSpPr>
        <p:spPr/>
        <p:txBody>
          <a:bodyPr/>
          <a:lstStyle/>
          <a:p>
            <a:pPr>
              <a:defRPr/>
            </a:pPr>
            <a:fld id="{72D60366-24C1-4C94-86FE-B31A5A667C4E}" type="datetime1">
              <a:rPr lang="en-US" smtClean="0"/>
              <a:t>3/29/2023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1951430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 Facade class/object for the </a:t>
            </a:r>
            <a:r>
              <a:rPr lang="en-US" sz="1100" dirty="0" err="1"/>
              <a:t>EncounterCharacters</a:t>
            </a:r>
            <a:r>
              <a:rPr lang="en-US" sz="1100" dirty="0"/>
              <a:t> package. Used to </a:t>
            </a:r>
          </a:p>
          <a:p>
            <a:r>
              <a:rPr lang="en-US" sz="1100" dirty="0"/>
              <a:t>* reference all characters of the Encounter game.</a:t>
            </a:r>
          </a:p>
          <a:p>
            <a:r>
              <a:rPr lang="en-US" sz="1100" dirty="0"/>
              <a:t>* &lt;p&gt; Design: SDD 3.1 Module decomposition</a:t>
            </a:r>
          </a:p>
          <a:p>
            <a:r>
              <a:rPr lang="en-US" sz="1100" dirty="0"/>
              <a:t>* &lt;</a:t>
            </a:r>
            <a:r>
              <a:rPr lang="en-US" sz="1100" dirty="0" err="1"/>
              <a:t>br</a:t>
            </a:r>
            <a:r>
              <a:rPr lang="en-US" sz="1100" dirty="0"/>
              <a:t>&gt; SDD 5.1.2 Interface to the </a:t>
            </a:r>
            <a:r>
              <a:rPr lang="en-US" sz="1100" dirty="0" err="1"/>
              <a:t>EncounterCharacters</a:t>
            </a:r>
            <a:r>
              <a:rPr lang="en-US" sz="1100" dirty="0"/>
              <a:t> package</a:t>
            </a:r>
          </a:p>
          <a:p>
            <a:r>
              <a:rPr lang="en-US" sz="1100" dirty="0"/>
              <a:t>*</a:t>
            </a:r>
          </a:p>
          <a:p>
            <a:r>
              <a:rPr lang="en-US" sz="1100" dirty="0"/>
              <a:t>* &lt;p&gt;Design issues:&lt;</a:t>
            </a:r>
            <a:r>
              <a:rPr lang="en-US" sz="1100" dirty="0" err="1"/>
              <a:t>ul</a:t>
            </a:r>
            <a:r>
              <a:rPr lang="en-US" sz="1100" dirty="0"/>
              <a:t>&gt;</a:t>
            </a:r>
          </a:p>
          <a:p>
            <a:r>
              <a:rPr lang="en-US" sz="1100" dirty="0"/>
              <a:t>* &lt;li&gt; SDD 5.1.2.4 method </a:t>
            </a:r>
            <a:r>
              <a:rPr lang="en-US" sz="1100" dirty="0" err="1"/>
              <a:t>engagePlayerWithForeignCharacter</a:t>
            </a:r>
            <a:r>
              <a:rPr lang="en-US" sz="1100" dirty="0"/>
              <a:t> was</a:t>
            </a:r>
          </a:p>
          <a:p>
            <a:r>
              <a:rPr lang="en-US" sz="1100" dirty="0"/>
              <a:t>*   not implemented, since engagements are handled more directly</a:t>
            </a:r>
          </a:p>
          <a:p>
            <a:r>
              <a:rPr lang="en-US" sz="1100" dirty="0"/>
              <a:t>*   from the Engaging state object.</a:t>
            </a:r>
          </a:p>
          <a:p>
            <a:r>
              <a:rPr lang="en-US" sz="1100" dirty="0"/>
              <a:t>* &lt;/</a:t>
            </a:r>
            <a:r>
              <a:rPr lang="en-US" sz="1100" dirty="0" err="1"/>
              <a:t>ul</a:t>
            </a:r>
            <a:r>
              <a:rPr lang="en-US" sz="1100" dirty="0"/>
              <a:t>&gt;</a:t>
            </a:r>
          </a:p>
          <a:p>
            <a:r>
              <a:rPr lang="en-US" sz="1100" dirty="0"/>
              <a:t>*</a:t>
            </a:r>
          </a:p>
          <a:p>
            <a:r>
              <a:rPr lang="en-US" sz="1100" dirty="0"/>
              <a:t>* @author   Dr. Eric </a:t>
            </a:r>
            <a:r>
              <a:rPr lang="en-US" sz="1100" dirty="0" err="1"/>
              <a:t>Braude</a:t>
            </a:r>
            <a:endParaRPr lang="en-US" sz="1100" dirty="0"/>
          </a:p>
          <a:p>
            <a:r>
              <a:rPr lang="en-US" sz="1100" dirty="0"/>
              <a:t>* @version  0.1</a:t>
            </a:r>
          </a:p>
          <a:p>
            <a:r>
              <a:rPr lang="en-US" sz="1100" dirty="0"/>
              <a:t>*/</a:t>
            </a:r>
          </a:p>
          <a:p>
            <a:r>
              <a:rPr lang="en-US" sz="1100" dirty="0"/>
              <a:t>public class </a:t>
            </a:r>
            <a:r>
              <a:rPr lang="en-US" sz="1100" dirty="0" err="1"/>
              <a:t>EncounterCast</a:t>
            </a:r>
            <a:r>
              <a:rPr lang="en-US" sz="1100" dirty="0"/>
              <a:t> </a:t>
            </a:r>
          </a:p>
          <a:p>
            <a:r>
              <a:rPr lang="en-US" sz="1100" dirty="0"/>
              <a:t>{</a:t>
            </a:r>
          </a:p>
          <a:p>
            <a:r>
              <a:rPr lang="en-US" sz="1100" dirty="0"/>
              <a:t>    /** Name for human player */</a:t>
            </a:r>
          </a:p>
          <a:p>
            <a:r>
              <a:rPr lang="en-US" sz="1100" dirty="0"/>
              <a:t>    private static final String MAIN_PLAYER_NAME = "Elena";</a:t>
            </a:r>
          </a:p>
        </p:txBody>
      </p:sp>
      <p:sp>
        <p:nvSpPr>
          <p:cNvPr id="4" name="Header Placeholder 3"/>
          <p:cNvSpPr>
            <a:spLocks noGrp="1"/>
          </p:cNvSpPr>
          <p:nvPr>
            <p:ph type="hdr" sz="quarter" idx="10"/>
          </p:nvPr>
        </p:nvSpPr>
        <p:spPr/>
        <p:txBody>
          <a:bodyPr/>
          <a:lstStyle/>
          <a:p>
            <a:pPr>
              <a:defRPr/>
            </a:pPr>
            <a:r>
              <a:rPr lang="en-US"/>
              <a:t>Software Engineering - CO3001</a:t>
            </a:r>
          </a:p>
        </p:txBody>
      </p:sp>
      <p:sp>
        <p:nvSpPr>
          <p:cNvPr id="5" name="Date Placeholder 4"/>
          <p:cNvSpPr>
            <a:spLocks noGrp="1"/>
          </p:cNvSpPr>
          <p:nvPr>
            <p:ph type="dt" idx="11"/>
          </p:nvPr>
        </p:nvSpPr>
        <p:spPr/>
        <p:txBody>
          <a:bodyPr/>
          <a:lstStyle/>
          <a:p>
            <a:pPr>
              <a:defRPr/>
            </a:pPr>
            <a:fld id="{1203158D-EEA8-4684-942B-9AC9BBE10EAB}" type="datetime1">
              <a:rPr lang="en-US" smtClean="0"/>
              <a:t>3/29/2023</a:t>
            </a:fld>
            <a:endParaRPr lang="en-US"/>
          </a:p>
        </p:txBody>
      </p:sp>
      <p:sp>
        <p:nvSpPr>
          <p:cNvPr id="6" name="Slide Number Placeholder 5"/>
          <p:cNvSpPr>
            <a:spLocks noGrp="1"/>
          </p:cNvSpPr>
          <p:nvPr>
            <p:ph type="sldNum" sz="quarter" idx="12"/>
          </p:nvPr>
        </p:nvSpPr>
        <p:spPr/>
        <p:txBody>
          <a:bodyPr/>
          <a:lstStyle/>
          <a:p>
            <a:pPr>
              <a:defRPr/>
            </a:pPr>
            <a:fld id="{02407299-8F8E-470E-A2BB-1AEEAB1DD04C}" type="slidenum">
              <a:rPr lang="en-US" smtClean="0"/>
              <a:pPr>
                <a:defRPr/>
              </a:pPr>
              <a:t>12</a:t>
            </a:fld>
            <a:endParaRPr lang="en-US"/>
          </a:p>
        </p:txBody>
      </p:sp>
    </p:spTree>
    <p:extLst>
      <p:ext uri="{BB962C8B-B14F-4D97-AF65-F5344CB8AC3E}">
        <p14:creationId xmlns:p14="http://schemas.microsoft.com/office/powerpoint/2010/main" val="3804657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 /** Gets </a:t>
            </a:r>
            <a:r>
              <a:rPr lang="en-US" sz="1100" dirty="0" err="1"/>
              <a:t>encounterCast</a:t>
            </a:r>
            <a:r>
              <a:rPr lang="en-US" sz="1100" dirty="0"/>
              <a:t>, the one and only instance of </a:t>
            </a:r>
            <a:r>
              <a:rPr lang="en-US" sz="1100" dirty="0" err="1"/>
              <a:t>EncounterCast</a:t>
            </a:r>
            <a:r>
              <a:rPr lang="en-US" sz="1100" dirty="0"/>
              <a:t>.</a:t>
            </a:r>
          </a:p>
          <a:p>
            <a:r>
              <a:rPr lang="en-US" sz="1100" dirty="0"/>
              <a:t>    * &lt;p&gt; Requirement: SDD 5.1.2</a:t>
            </a:r>
          </a:p>
          <a:p>
            <a:r>
              <a:rPr lang="en-US" sz="1100" dirty="0"/>
              <a:t>    *</a:t>
            </a:r>
          </a:p>
          <a:p>
            <a:r>
              <a:rPr lang="en-US" sz="1100" dirty="0"/>
              <a:t>    * @return       The </a:t>
            </a:r>
            <a:r>
              <a:rPr lang="en-US" sz="1100" dirty="0" err="1"/>
              <a:t>EncounterCast</a:t>
            </a:r>
            <a:r>
              <a:rPr lang="en-US" sz="1100" dirty="0"/>
              <a:t> singleton.</a:t>
            </a:r>
          </a:p>
          <a:p>
            <a:r>
              <a:rPr lang="en-US" sz="1100" dirty="0"/>
              <a:t>    */</a:t>
            </a:r>
          </a:p>
          <a:p>
            <a:r>
              <a:rPr lang="en-US" sz="1100" dirty="0"/>
              <a:t>    public static </a:t>
            </a:r>
            <a:r>
              <a:rPr lang="en-US" sz="1100" dirty="0" err="1"/>
              <a:t>EncounterCast</a:t>
            </a:r>
            <a:r>
              <a:rPr lang="en-US" sz="1100" dirty="0"/>
              <a:t> </a:t>
            </a:r>
            <a:r>
              <a:rPr lang="en-US" sz="1100" dirty="0" err="1"/>
              <a:t>getEncounterCast</a:t>
            </a:r>
            <a:r>
              <a:rPr lang="en-US" sz="1100" dirty="0"/>
              <a:t>()</a:t>
            </a:r>
          </a:p>
          <a:p>
            <a:r>
              <a:rPr lang="en-US" sz="1100" dirty="0"/>
              <a:t>        { return </a:t>
            </a:r>
            <a:r>
              <a:rPr lang="en-US" sz="1100" dirty="0" err="1"/>
              <a:t>encounterCastS</a:t>
            </a:r>
            <a:r>
              <a:rPr lang="en-US" sz="1100" dirty="0"/>
              <a:t>; }</a:t>
            </a:r>
          </a:p>
          <a:p>
            <a:endParaRPr lang="en-US" sz="1100" dirty="0"/>
          </a:p>
        </p:txBody>
      </p:sp>
      <p:sp>
        <p:nvSpPr>
          <p:cNvPr id="4" name="Header Placeholder 3"/>
          <p:cNvSpPr>
            <a:spLocks noGrp="1"/>
          </p:cNvSpPr>
          <p:nvPr>
            <p:ph type="hdr" sz="quarter" idx="10"/>
          </p:nvPr>
        </p:nvSpPr>
        <p:spPr/>
        <p:txBody>
          <a:bodyPr/>
          <a:lstStyle/>
          <a:p>
            <a:pPr>
              <a:defRPr/>
            </a:pPr>
            <a:r>
              <a:rPr lang="en-US"/>
              <a:t>Software Engineering - CO3001</a:t>
            </a:r>
          </a:p>
        </p:txBody>
      </p:sp>
      <p:sp>
        <p:nvSpPr>
          <p:cNvPr id="5" name="Date Placeholder 4"/>
          <p:cNvSpPr>
            <a:spLocks noGrp="1"/>
          </p:cNvSpPr>
          <p:nvPr>
            <p:ph type="dt" idx="11"/>
          </p:nvPr>
        </p:nvSpPr>
        <p:spPr/>
        <p:txBody>
          <a:bodyPr/>
          <a:lstStyle/>
          <a:p>
            <a:pPr>
              <a:defRPr/>
            </a:pPr>
            <a:fld id="{822EBE0A-AA88-484F-8FAB-F8FB1BA13FE0}" type="datetime1">
              <a:rPr lang="en-US" smtClean="0"/>
              <a:t>3/29/2023</a:t>
            </a:fld>
            <a:endParaRPr lang="en-US"/>
          </a:p>
        </p:txBody>
      </p:sp>
      <p:sp>
        <p:nvSpPr>
          <p:cNvPr id="6" name="Slide Number Placeholder 5"/>
          <p:cNvSpPr>
            <a:spLocks noGrp="1"/>
          </p:cNvSpPr>
          <p:nvPr>
            <p:ph type="sldNum" sz="quarter" idx="12"/>
          </p:nvPr>
        </p:nvSpPr>
        <p:spPr/>
        <p:txBody>
          <a:bodyPr/>
          <a:lstStyle/>
          <a:p>
            <a:pPr>
              <a:defRPr/>
            </a:pPr>
            <a:fld id="{02407299-8F8E-470E-A2BB-1AEEAB1DD04C}" type="slidenum">
              <a:rPr lang="en-US" smtClean="0"/>
              <a:pPr>
                <a:defRPr/>
              </a:pPr>
              <a:t>13</a:t>
            </a:fld>
            <a:endParaRPr lang="en-US"/>
          </a:p>
        </p:txBody>
      </p:sp>
    </p:spTree>
    <p:extLst>
      <p:ext uri="{BB962C8B-B14F-4D97-AF65-F5344CB8AC3E}">
        <p14:creationId xmlns:p14="http://schemas.microsoft.com/office/powerpoint/2010/main" val="293536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t>Software Engineering - CO3001</a:t>
            </a:r>
          </a:p>
        </p:txBody>
      </p:sp>
      <p:sp>
        <p:nvSpPr>
          <p:cNvPr id="5" name="Date Placeholder 4"/>
          <p:cNvSpPr>
            <a:spLocks noGrp="1"/>
          </p:cNvSpPr>
          <p:nvPr>
            <p:ph type="dt" idx="11"/>
          </p:nvPr>
        </p:nvSpPr>
        <p:spPr/>
        <p:txBody>
          <a:bodyPr/>
          <a:lstStyle/>
          <a:p>
            <a:pPr>
              <a:defRPr/>
            </a:pPr>
            <a:fld id="{498CC09A-6200-43F4-AC2F-5B7AF8346D9B}" type="datetime1">
              <a:rPr lang="en-US" smtClean="0"/>
              <a:t>3/29/2023</a:t>
            </a:fld>
            <a:endParaRPr lang="en-US"/>
          </a:p>
        </p:txBody>
      </p:sp>
      <p:sp>
        <p:nvSpPr>
          <p:cNvPr id="6" name="Slide Number Placeholder 5"/>
          <p:cNvSpPr>
            <a:spLocks noGrp="1"/>
          </p:cNvSpPr>
          <p:nvPr>
            <p:ph type="sldNum" sz="quarter" idx="12"/>
          </p:nvPr>
        </p:nvSpPr>
        <p:spPr/>
        <p:txBody>
          <a:bodyPr/>
          <a:lstStyle/>
          <a:p>
            <a:pPr>
              <a:defRPr/>
            </a:pPr>
            <a:fld id="{02407299-8F8E-470E-A2BB-1AEEAB1DD04C}" type="slidenum">
              <a:rPr lang="en-US" smtClean="0"/>
              <a:pPr>
                <a:defRPr/>
              </a:pPr>
              <a:t>14</a:t>
            </a:fld>
            <a:endParaRPr lang="en-US"/>
          </a:p>
        </p:txBody>
      </p:sp>
    </p:spTree>
    <p:extLst>
      <p:ext uri="{BB962C8B-B14F-4D97-AF65-F5344CB8AC3E}">
        <p14:creationId xmlns:p14="http://schemas.microsoft.com/office/powerpoint/2010/main" val="1663425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t>Software Engineering - CO3001</a:t>
            </a:r>
          </a:p>
        </p:txBody>
      </p:sp>
      <p:sp>
        <p:nvSpPr>
          <p:cNvPr id="5" name="Date Placeholder 4"/>
          <p:cNvSpPr>
            <a:spLocks noGrp="1"/>
          </p:cNvSpPr>
          <p:nvPr>
            <p:ph type="dt" idx="11"/>
          </p:nvPr>
        </p:nvSpPr>
        <p:spPr/>
        <p:txBody>
          <a:bodyPr/>
          <a:lstStyle/>
          <a:p>
            <a:pPr>
              <a:defRPr/>
            </a:pPr>
            <a:fld id="{CA17F077-F780-4438-BB25-A28C30FB80EA}" type="datetime1">
              <a:rPr lang="en-US" smtClean="0"/>
              <a:t>3/29/2023</a:t>
            </a:fld>
            <a:endParaRPr lang="en-US"/>
          </a:p>
        </p:txBody>
      </p:sp>
      <p:sp>
        <p:nvSpPr>
          <p:cNvPr id="6" name="Slide Number Placeholder 5"/>
          <p:cNvSpPr>
            <a:spLocks noGrp="1"/>
          </p:cNvSpPr>
          <p:nvPr>
            <p:ph type="sldNum" sz="quarter" idx="12"/>
          </p:nvPr>
        </p:nvSpPr>
        <p:spPr/>
        <p:txBody>
          <a:bodyPr/>
          <a:lstStyle/>
          <a:p>
            <a:pPr>
              <a:defRPr/>
            </a:pPr>
            <a:fld id="{02407299-8F8E-470E-A2BB-1AEEAB1DD04C}" type="slidenum">
              <a:rPr lang="en-US" smtClean="0"/>
              <a:pPr>
                <a:defRPr/>
              </a:pPr>
              <a:t>15</a:t>
            </a:fld>
            <a:endParaRPr lang="en-US"/>
          </a:p>
        </p:txBody>
      </p:sp>
    </p:spTree>
    <p:extLst>
      <p:ext uri="{BB962C8B-B14F-4D97-AF65-F5344CB8AC3E}">
        <p14:creationId xmlns:p14="http://schemas.microsoft.com/office/powerpoint/2010/main" val="532343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t>: You have a group of parameters that naturally go together. Replace them with an object.</a:t>
            </a:r>
          </a:p>
          <a:p>
            <a:endParaRPr lang="en-US" dirty="0"/>
          </a:p>
        </p:txBody>
      </p:sp>
      <p:sp>
        <p:nvSpPr>
          <p:cNvPr id="4" name="Slide Number Placeholder 3"/>
          <p:cNvSpPr>
            <a:spLocks noGrp="1"/>
          </p:cNvSpPr>
          <p:nvPr>
            <p:ph type="sldNum" sz="quarter" idx="5"/>
          </p:nvPr>
        </p:nvSpPr>
        <p:spPr/>
        <p:txBody>
          <a:bodyPr/>
          <a:lstStyle/>
          <a:p>
            <a:pPr>
              <a:defRPr/>
            </a:pPr>
            <a:fld id="{A75B62F5-D9E3-4744-A9E9-E2D4783528B6}" type="slidenum">
              <a:rPr lang="nb-NO" altLang="nb-NO" smtClean="0"/>
              <a:pPr>
                <a:defRPr/>
              </a:pPr>
              <a:t>28</a:t>
            </a:fld>
            <a:endParaRPr lang="nb-NO" altLang="nb-NO"/>
          </a:p>
        </p:txBody>
      </p:sp>
    </p:spTree>
    <p:extLst>
      <p:ext uri="{BB962C8B-B14F-4D97-AF65-F5344CB8AC3E}">
        <p14:creationId xmlns:p14="http://schemas.microsoft.com/office/powerpoint/2010/main" val="3337828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a:t>, may lead to large class, deal with the large class afterwards</a:t>
            </a:r>
            <a:endParaRPr lang="en-US"/>
          </a:p>
        </p:txBody>
      </p:sp>
      <p:sp>
        <p:nvSpPr>
          <p:cNvPr id="4" name="Slide Number Placeholder 3"/>
          <p:cNvSpPr>
            <a:spLocks noGrp="1"/>
          </p:cNvSpPr>
          <p:nvPr>
            <p:ph type="sldNum" sz="quarter" idx="5"/>
          </p:nvPr>
        </p:nvSpPr>
        <p:spPr/>
        <p:txBody>
          <a:bodyPr/>
          <a:lstStyle/>
          <a:p>
            <a:pPr>
              <a:defRPr/>
            </a:pPr>
            <a:fld id="{A75B62F5-D9E3-4744-A9E9-E2D4783528B6}" type="slidenum">
              <a:rPr lang="nb-NO" altLang="nb-NO" smtClean="0"/>
              <a:pPr>
                <a:defRPr/>
              </a:pPr>
              <a:t>31</a:t>
            </a:fld>
            <a:endParaRPr lang="nb-NO" altLang="nb-NO"/>
          </a:p>
        </p:txBody>
      </p:sp>
    </p:spTree>
    <p:extLst>
      <p:ext uri="{BB962C8B-B14F-4D97-AF65-F5344CB8AC3E}">
        <p14:creationId xmlns:p14="http://schemas.microsoft.com/office/powerpoint/2010/main" val="2553407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u="none" strike="noStrike" kern="1200" dirty="0">
                <a:solidFill>
                  <a:schemeClr val="tx1"/>
                </a:solidFill>
                <a:effectLst/>
                <a:latin typeface="+mn-lt"/>
                <a:ea typeface="+mn-ea"/>
                <a:cs typeface="+mn-cs"/>
              </a:rPr>
              <a:t>Feature Envy is a Code Smell which occurs in methods. A method has Feature Envy on another class, if it uses more features (i.e. fields and methods) of another class than of its own. For the method in questions, there is one arrow pointing to each referred feature. Thick arrows mean many uses of the feature, thin arrow stand for less uses. Arrows pointing to the source class are green, while arrows to other classes have one color for each class (red in the example). If the total thickness of one colors arrows, exceeds the total thickness of the green arrows, we have feature envy.</a:t>
            </a:r>
          </a:p>
          <a:p>
            <a:pPr fontAlgn="base"/>
            <a:r>
              <a:rPr lang="en-US" sz="1200" b="1" u="none" strike="noStrike" kern="1200" dirty="0">
                <a:solidFill>
                  <a:schemeClr val="tx1"/>
                </a:solidFill>
                <a:effectLst/>
                <a:latin typeface="+mn-lt"/>
                <a:ea typeface="+mn-ea"/>
                <a:cs typeface="+mn-cs"/>
              </a:rPr>
              <a:t>How to handle it?</a:t>
            </a:r>
          </a:p>
          <a:p>
            <a:pPr fontAlgn="base"/>
            <a:r>
              <a:rPr lang="en-US" sz="1200" u="none" strike="noStrike" kern="1200" dirty="0">
                <a:solidFill>
                  <a:schemeClr val="tx1"/>
                </a:solidFill>
                <a:effectLst/>
                <a:latin typeface="+mn-lt"/>
                <a:ea typeface="+mn-ea"/>
                <a:cs typeface="+mn-cs"/>
              </a:rPr>
              <a:t>Give the method what it desires – the other class! Similar to the refactoring for Data Classes, you have to move the methods to its preferred class. For the example above, you have to move </a:t>
            </a:r>
            <a:r>
              <a:rPr lang="en-US" sz="1200" i="1" u="none" strike="noStrike" kern="1200" dirty="0" err="1">
                <a:solidFill>
                  <a:schemeClr val="tx1"/>
                </a:solidFill>
                <a:effectLst/>
                <a:latin typeface="+mn-lt"/>
                <a:ea typeface="+mn-ea"/>
                <a:cs typeface="+mn-cs"/>
              </a:rPr>
              <a:t>envyMethod</a:t>
            </a:r>
            <a:r>
              <a:rPr lang="en-US" sz="1200" i="1" u="none" strike="noStrike" kern="1200" dirty="0">
                <a:solidFill>
                  <a:schemeClr val="tx1"/>
                </a:solidFill>
                <a:effectLst/>
                <a:latin typeface="+mn-lt"/>
                <a:ea typeface="+mn-ea"/>
                <a:cs typeface="+mn-cs"/>
              </a:rPr>
              <a:t>()</a:t>
            </a:r>
            <a:r>
              <a:rPr lang="en-US" sz="1200" u="none" strike="noStrike" kern="1200" dirty="0">
                <a:solidFill>
                  <a:schemeClr val="tx1"/>
                </a:solidFill>
                <a:effectLst/>
                <a:latin typeface="+mn-lt"/>
                <a:ea typeface="+mn-ea"/>
                <a:cs typeface="+mn-cs"/>
              </a:rPr>
              <a:t> to </a:t>
            </a:r>
            <a:r>
              <a:rPr lang="en-US" sz="1200" i="1" u="none" strike="noStrike" kern="1200" dirty="0" err="1">
                <a:solidFill>
                  <a:schemeClr val="tx1"/>
                </a:solidFill>
                <a:effectLst/>
                <a:latin typeface="+mn-lt"/>
                <a:ea typeface="+mn-ea"/>
                <a:cs typeface="+mn-cs"/>
              </a:rPr>
              <a:t>ClassB</a:t>
            </a:r>
            <a:r>
              <a:rPr lang="en-US" sz="1200" u="none" strike="noStrike" kern="1200" dirty="0">
                <a:solidFill>
                  <a:schemeClr val="tx1"/>
                </a:solidFill>
                <a:effectLst/>
                <a:latin typeface="+mn-lt"/>
                <a:ea typeface="+mn-ea"/>
                <a:cs typeface="+mn-cs"/>
              </a:rPr>
              <a:t>. The result looks as follows:</a:t>
            </a:r>
          </a:p>
          <a:p>
            <a:endParaRPr lang="en-US" dirty="0"/>
          </a:p>
        </p:txBody>
      </p:sp>
      <p:sp>
        <p:nvSpPr>
          <p:cNvPr id="4" name="Slide Number Placeholder 3"/>
          <p:cNvSpPr>
            <a:spLocks noGrp="1"/>
          </p:cNvSpPr>
          <p:nvPr>
            <p:ph type="sldNum" sz="quarter" idx="5"/>
          </p:nvPr>
        </p:nvSpPr>
        <p:spPr/>
        <p:txBody>
          <a:bodyPr/>
          <a:lstStyle/>
          <a:p>
            <a:pPr>
              <a:defRPr/>
            </a:pPr>
            <a:fld id="{A75B62F5-D9E3-4744-A9E9-E2D4783528B6}" type="slidenum">
              <a:rPr lang="nb-NO" altLang="nb-NO" smtClean="0"/>
              <a:pPr>
                <a:defRPr/>
              </a:pPr>
              <a:t>32</a:t>
            </a:fld>
            <a:endParaRPr lang="nb-NO" altLang="nb-NO"/>
          </a:p>
        </p:txBody>
      </p:sp>
    </p:spTree>
    <p:extLst>
      <p:ext uri="{BB962C8B-B14F-4D97-AF65-F5344CB8AC3E}">
        <p14:creationId xmlns:p14="http://schemas.microsoft.com/office/powerpoint/2010/main" val="4274429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A75B62F5-D9E3-4744-A9E9-E2D4783528B6}" type="slidenum">
              <a:rPr lang="nb-NO" altLang="nb-NO" smtClean="0"/>
              <a:pPr>
                <a:defRPr/>
              </a:pPr>
              <a:t>33</a:t>
            </a:fld>
            <a:endParaRPr lang="nb-NO" altLang="nb-NO"/>
          </a:p>
        </p:txBody>
      </p:sp>
    </p:spTree>
    <p:extLst>
      <p:ext uri="{BB962C8B-B14F-4D97-AF65-F5344CB8AC3E}">
        <p14:creationId xmlns:p14="http://schemas.microsoft.com/office/powerpoint/2010/main" val="2899197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C1.  Is its (the class’) name appropriate? </a:t>
            </a:r>
          </a:p>
          <a:p>
            <a:pPr marL="1085850" lvl="2" indent="-171450">
              <a:buFont typeface="Arial" panose="020B0604020202020204" pitchFamily="34" charset="0"/>
              <a:buChar char="•"/>
            </a:pPr>
            <a:r>
              <a:rPr lang="en-US" dirty="0"/>
              <a:t>consistent with the requirements and/or the design?  </a:t>
            </a:r>
          </a:p>
          <a:p>
            <a:pPr marL="1085850" lvl="2" indent="-171450">
              <a:buFont typeface="Arial" panose="020B0604020202020204" pitchFamily="34" charset="0"/>
              <a:buChar char="•"/>
            </a:pPr>
            <a:r>
              <a:rPr lang="en-US" dirty="0"/>
              <a:t>sufficiently specialized / general?</a:t>
            </a:r>
          </a:p>
          <a:p>
            <a:pPr marL="171450" indent="-171450">
              <a:buFont typeface="Arial" panose="020B0604020202020204" pitchFamily="34" charset="0"/>
              <a:buChar char="•"/>
            </a:pPr>
            <a:r>
              <a:rPr lang="en-US" dirty="0"/>
              <a:t>C2.  Could it be abstract (to be used only as a base)?</a:t>
            </a:r>
          </a:p>
          <a:p>
            <a:pPr marL="171450" indent="-171450">
              <a:buFont typeface="Arial" panose="020B0604020202020204" pitchFamily="34" charset="0"/>
              <a:buChar char="•"/>
            </a:pPr>
            <a:r>
              <a:rPr lang="en-US" dirty="0"/>
              <a:t>C3.  Does its header describe its purpose?</a:t>
            </a:r>
          </a:p>
          <a:p>
            <a:pPr marL="171450" indent="-171450">
              <a:buFont typeface="Arial" panose="020B0604020202020204" pitchFamily="34" charset="0"/>
              <a:buChar char="•"/>
            </a:pPr>
            <a:r>
              <a:rPr lang="en-US" dirty="0"/>
              <a:t>C4.  Does its header reference the requirements and/or design element to which it corresponds? </a:t>
            </a:r>
          </a:p>
          <a:p>
            <a:pPr marL="171450" indent="-171450">
              <a:buFont typeface="Arial" panose="020B0604020202020204" pitchFamily="34" charset="0"/>
              <a:buChar char="•"/>
            </a:pPr>
            <a:r>
              <a:rPr lang="en-US" dirty="0"/>
              <a:t>C5.  Does it state the package to which it belongs?</a:t>
            </a:r>
          </a:p>
          <a:p>
            <a:pPr marL="171450" indent="-171450">
              <a:buFont typeface="Arial" panose="020B0604020202020204" pitchFamily="34" charset="0"/>
              <a:buChar char="•"/>
            </a:pPr>
            <a:r>
              <a:rPr lang="en-US" dirty="0"/>
              <a:t>C6.  Is it as private as it can be?</a:t>
            </a:r>
          </a:p>
          <a:p>
            <a:pPr marL="171450" indent="-171450">
              <a:buFont typeface="Arial" panose="020B0604020202020204" pitchFamily="34" charset="0"/>
              <a:buChar char="•"/>
            </a:pPr>
            <a:r>
              <a:rPr lang="en-US" dirty="0"/>
              <a:t>C7.  Should it be final (Java)</a:t>
            </a:r>
          </a:p>
          <a:p>
            <a:pPr marL="171450" indent="-171450">
              <a:buFont typeface="Arial" panose="020B0604020202020204" pitchFamily="34" charset="0"/>
              <a:buChar char="•"/>
            </a:pPr>
            <a:r>
              <a:rPr lang="en-US" dirty="0"/>
              <a:t>C8.  Have the documentation standards been applied?</a:t>
            </a:r>
          </a:p>
          <a:p>
            <a:pPr marL="1085850" lvl="2" indent="-171450">
              <a:buFont typeface="Arial" panose="020B0604020202020204" pitchFamily="34" charset="0"/>
              <a:buChar char="•"/>
            </a:pPr>
            <a:r>
              <a:rPr lang="en-US" dirty="0"/>
              <a:t>e.g., Javadoc</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a:defRPr/>
            </a:pPr>
            <a:r>
              <a:rPr lang="en-US"/>
              <a:t>Software Engineering - CO3001</a:t>
            </a:r>
          </a:p>
        </p:txBody>
      </p:sp>
      <p:sp>
        <p:nvSpPr>
          <p:cNvPr id="5" name="Date Placeholder 4"/>
          <p:cNvSpPr>
            <a:spLocks noGrp="1"/>
          </p:cNvSpPr>
          <p:nvPr>
            <p:ph type="dt" idx="11"/>
          </p:nvPr>
        </p:nvSpPr>
        <p:spPr/>
        <p:txBody>
          <a:bodyPr/>
          <a:lstStyle/>
          <a:p>
            <a:pPr>
              <a:defRPr/>
            </a:pPr>
            <a:fld id="{3CFFEA5B-438E-4F4F-9BD7-52B3FEEEE0BF}" type="datetime1">
              <a:rPr lang="en-US" smtClean="0"/>
              <a:t>3/29/2023</a:t>
            </a:fld>
            <a:endParaRPr lang="en-US"/>
          </a:p>
        </p:txBody>
      </p:sp>
      <p:sp>
        <p:nvSpPr>
          <p:cNvPr id="6" name="Slide Number Placeholder 5"/>
          <p:cNvSpPr>
            <a:spLocks noGrp="1"/>
          </p:cNvSpPr>
          <p:nvPr>
            <p:ph type="sldNum" sz="quarter" idx="12"/>
          </p:nvPr>
        </p:nvSpPr>
        <p:spPr/>
        <p:txBody>
          <a:bodyPr/>
          <a:lstStyle/>
          <a:p>
            <a:pPr>
              <a:defRPr/>
            </a:pPr>
            <a:fld id="{02407299-8F8E-470E-A2BB-1AEEAB1DD04C}" type="slidenum">
              <a:rPr lang="en-US" smtClean="0"/>
              <a:pPr>
                <a:defRPr/>
              </a:pPr>
              <a:t>45</a:t>
            </a:fld>
            <a:endParaRPr lang="en-US"/>
          </a:p>
        </p:txBody>
      </p:sp>
    </p:spTree>
    <p:extLst>
      <p:ext uri="{BB962C8B-B14F-4D97-AF65-F5344CB8AC3E}">
        <p14:creationId xmlns:p14="http://schemas.microsoft.com/office/powerpoint/2010/main" val="324729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2407299-8F8E-470E-A2BB-1AEEAB1DD04C}" type="slidenum">
              <a:rPr lang="en-US" smtClean="0"/>
              <a:pPr>
                <a:defRPr/>
              </a:pPr>
              <a:t>2</a:t>
            </a:fld>
            <a:endParaRPr lang="en-US"/>
          </a:p>
        </p:txBody>
      </p:sp>
      <p:sp>
        <p:nvSpPr>
          <p:cNvPr id="5" name="Date Placeholder 4"/>
          <p:cNvSpPr>
            <a:spLocks noGrp="1"/>
          </p:cNvSpPr>
          <p:nvPr>
            <p:ph type="dt" idx="11"/>
          </p:nvPr>
        </p:nvSpPr>
        <p:spPr/>
        <p:txBody>
          <a:bodyPr/>
          <a:lstStyle/>
          <a:p>
            <a:pPr>
              <a:defRPr/>
            </a:pPr>
            <a:fld id="{485B947E-741F-417D-8037-BBD8FBBB082D}" type="datetime1">
              <a:rPr lang="en-US" smtClean="0"/>
              <a:t>3/29/2023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1621483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A1.  Is it (the attribute) necessary?</a:t>
            </a:r>
          </a:p>
          <a:p>
            <a:pPr marL="171450" indent="-171450">
              <a:buFont typeface="Arial" panose="020B0604020202020204" pitchFamily="34" charset="0"/>
              <a:buChar char="•"/>
            </a:pPr>
            <a:r>
              <a:rPr lang="en-US" dirty="0"/>
              <a:t>A2.  Could it be static?</a:t>
            </a:r>
          </a:p>
          <a:p>
            <a:pPr marL="1085850" lvl="2" indent="-171450">
              <a:buFont typeface="Arial" panose="020B0604020202020204" pitchFamily="34" charset="0"/>
              <a:buChar char="•"/>
            </a:pPr>
            <a:r>
              <a:rPr lang="en-US" dirty="0"/>
              <a:t>Does every instance really need its own variable?</a:t>
            </a:r>
          </a:p>
          <a:p>
            <a:pPr marL="171450" indent="-171450">
              <a:buFont typeface="Arial" panose="020B0604020202020204" pitchFamily="34" charset="0"/>
              <a:buChar char="•"/>
            </a:pPr>
            <a:r>
              <a:rPr lang="en-US" dirty="0"/>
              <a:t>A3.  Should it be final?</a:t>
            </a:r>
          </a:p>
          <a:p>
            <a:pPr marL="1085850" lvl="2" indent="-171450">
              <a:buFont typeface="Arial" panose="020B0604020202020204" pitchFamily="34" charset="0"/>
              <a:buChar char="•"/>
            </a:pPr>
            <a:r>
              <a:rPr lang="en-US" dirty="0"/>
              <a:t>Does its value really change?</a:t>
            </a:r>
          </a:p>
          <a:p>
            <a:pPr marL="1543050" lvl="3" indent="-171450">
              <a:buFont typeface="Arial" panose="020B0604020202020204" pitchFamily="34" charset="0"/>
              <a:buChar char="•"/>
            </a:pPr>
            <a:r>
              <a:rPr lang="en-US" dirty="0"/>
              <a:t>Would a “getter” method alone be preferable (see section </a:t>
            </a:r>
            <a:r>
              <a:rPr lang="en-US" dirty="0" err="1"/>
              <a:t>tbd</a:t>
            </a:r>
            <a:r>
              <a:rPr lang="en-US" dirty="0"/>
              <a:t>)</a:t>
            </a:r>
          </a:p>
          <a:p>
            <a:pPr marL="171450" indent="-171450">
              <a:buFont typeface="Arial" panose="020B0604020202020204" pitchFamily="34" charset="0"/>
              <a:buChar char="•"/>
            </a:pPr>
            <a:r>
              <a:rPr lang="en-US" dirty="0"/>
              <a:t>A4.  Are the naming conventions properly applied?</a:t>
            </a:r>
          </a:p>
          <a:p>
            <a:pPr marL="171450" indent="-171450">
              <a:buFont typeface="Arial" panose="020B0604020202020204" pitchFamily="34" charset="0"/>
              <a:buChar char="•"/>
            </a:pPr>
            <a:r>
              <a:rPr lang="en-US" dirty="0"/>
              <a:t>A5.  Is it as private as possible?</a:t>
            </a:r>
          </a:p>
          <a:p>
            <a:pPr marL="171450" indent="-171450">
              <a:buFont typeface="Arial" panose="020B0604020202020204" pitchFamily="34" charset="0"/>
              <a:buChar char="•"/>
            </a:pPr>
            <a:r>
              <a:rPr lang="en-US" dirty="0"/>
              <a:t>A6.  Are the attributes as independent as possible?</a:t>
            </a:r>
          </a:p>
          <a:p>
            <a:pPr marL="171450" indent="-171450">
              <a:buFont typeface="Arial" panose="020B0604020202020204" pitchFamily="34" charset="0"/>
              <a:buChar char="•"/>
            </a:pPr>
            <a:r>
              <a:rPr lang="en-US" dirty="0"/>
              <a:t>A7.  Is there a comprehensive initialization strategy?</a:t>
            </a:r>
          </a:p>
          <a:p>
            <a:pPr marL="1085850" lvl="2" indent="-171450">
              <a:buFont typeface="Arial" panose="020B0604020202020204" pitchFamily="34" charset="0"/>
              <a:buChar char="•"/>
            </a:pPr>
            <a:r>
              <a:rPr lang="en-US" dirty="0"/>
              <a:t>at declaration-time?</a:t>
            </a:r>
          </a:p>
          <a:p>
            <a:pPr marL="1085850" lvl="2" indent="-171450">
              <a:buFont typeface="Arial" panose="020B0604020202020204" pitchFamily="34" charset="0"/>
              <a:buChar char="•"/>
            </a:pPr>
            <a:r>
              <a:rPr lang="en-US" dirty="0"/>
              <a:t>with constructor(s)?</a:t>
            </a:r>
          </a:p>
          <a:p>
            <a:pPr marL="1085850" lvl="2" indent="-171450">
              <a:buFont typeface="Arial" panose="020B0604020202020204" pitchFamily="34" charset="0"/>
              <a:buChar char="•"/>
            </a:pPr>
            <a:r>
              <a:rPr lang="en-US" dirty="0"/>
              <a:t>using static{}?</a:t>
            </a:r>
          </a:p>
          <a:p>
            <a:pPr marL="1085850" lvl="2" indent="-171450">
              <a:buFont typeface="Arial" panose="020B0604020202020204" pitchFamily="34" charset="0"/>
              <a:buChar char="•"/>
            </a:pPr>
            <a:r>
              <a:rPr lang="en-US" dirty="0"/>
              <a:t>Mix the above?  How?      </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a:defRPr/>
            </a:pPr>
            <a:r>
              <a:rPr lang="en-US"/>
              <a:t>Software Engineering - CO3001</a:t>
            </a:r>
          </a:p>
        </p:txBody>
      </p:sp>
      <p:sp>
        <p:nvSpPr>
          <p:cNvPr id="5" name="Date Placeholder 4"/>
          <p:cNvSpPr>
            <a:spLocks noGrp="1"/>
          </p:cNvSpPr>
          <p:nvPr>
            <p:ph type="dt" idx="11"/>
          </p:nvPr>
        </p:nvSpPr>
        <p:spPr/>
        <p:txBody>
          <a:bodyPr/>
          <a:lstStyle/>
          <a:p>
            <a:pPr>
              <a:defRPr/>
            </a:pPr>
            <a:fld id="{02B03A4B-D0BA-4A67-A963-8862FA133C97}" type="datetime1">
              <a:rPr lang="en-US" smtClean="0"/>
              <a:t>3/29/2023</a:t>
            </a:fld>
            <a:endParaRPr lang="en-US"/>
          </a:p>
        </p:txBody>
      </p:sp>
      <p:sp>
        <p:nvSpPr>
          <p:cNvPr id="6" name="Slide Number Placeholder 5"/>
          <p:cNvSpPr>
            <a:spLocks noGrp="1"/>
          </p:cNvSpPr>
          <p:nvPr>
            <p:ph type="sldNum" sz="quarter" idx="12"/>
          </p:nvPr>
        </p:nvSpPr>
        <p:spPr/>
        <p:txBody>
          <a:bodyPr/>
          <a:lstStyle/>
          <a:p>
            <a:pPr>
              <a:defRPr/>
            </a:pPr>
            <a:fld id="{02407299-8F8E-470E-A2BB-1AEEAB1DD04C}" type="slidenum">
              <a:rPr lang="en-US" smtClean="0"/>
              <a:pPr>
                <a:defRPr/>
              </a:pPr>
              <a:t>46</a:t>
            </a:fld>
            <a:endParaRPr lang="en-US"/>
          </a:p>
        </p:txBody>
      </p:sp>
    </p:spTree>
    <p:extLst>
      <p:ext uri="{BB962C8B-B14F-4D97-AF65-F5344CB8AC3E}">
        <p14:creationId xmlns:p14="http://schemas.microsoft.com/office/powerpoint/2010/main" val="3354352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CO1.  Is it (the constructor) necessary?</a:t>
            </a:r>
          </a:p>
          <a:p>
            <a:pPr marL="1085850" lvl="2" indent="-171450">
              <a:buFont typeface="Arial" panose="020B0604020202020204" pitchFamily="34" charset="0"/>
              <a:buChar char="•"/>
            </a:pPr>
            <a:r>
              <a:rPr lang="en-US" dirty="0"/>
              <a:t>Would a factory method be preferable?</a:t>
            </a:r>
          </a:p>
          <a:p>
            <a:pPr marL="1543050" lvl="3" indent="-171450">
              <a:buFont typeface="Arial" panose="020B0604020202020204" pitchFamily="34" charset="0"/>
              <a:buChar char="•"/>
            </a:pPr>
            <a:r>
              <a:rPr lang="en-US" dirty="0"/>
              <a:t>More flexible</a:t>
            </a:r>
          </a:p>
          <a:p>
            <a:pPr marL="1543050" lvl="3" indent="-171450">
              <a:buFont typeface="Arial" panose="020B0604020202020204" pitchFamily="34" charset="0"/>
              <a:buChar char="•"/>
            </a:pPr>
            <a:r>
              <a:rPr lang="en-US" dirty="0"/>
              <a:t>Extra function call per construction</a:t>
            </a:r>
          </a:p>
          <a:p>
            <a:pPr marL="171450" indent="-171450">
              <a:buFont typeface="Arial" panose="020B0604020202020204" pitchFamily="34" charset="0"/>
              <a:buChar char="•"/>
            </a:pPr>
            <a:r>
              <a:rPr lang="en-US" dirty="0"/>
              <a:t>CO2.  Does it leverage existing constructors?</a:t>
            </a:r>
          </a:p>
          <a:p>
            <a:pPr marL="1085850" lvl="2" indent="-171450">
              <a:buFont typeface="Arial" panose="020B0604020202020204" pitchFamily="34" charset="0"/>
              <a:buChar char="•"/>
            </a:pPr>
            <a:r>
              <a:rPr lang="en-US" dirty="0"/>
              <a:t>(a Java-only capability) </a:t>
            </a:r>
          </a:p>
          <a:p>
            <a:pPr marL="171450" indent="-171450">
              <a:buFont typeface="Arial" panose="020B0604020202020204" pitchFamily="34" charset="0"/>
              <a:buChar char="•"/>
            </a:pPr>
            <a:r>
              <a:rPr lang="en-US" dirty="0"/>
              <a:t>CO3.  Does it initialize of all the attributes?</a:t>
            </a:r>
          </a:p>
          <a:p>
            <a:pPr marL="171450" indent="-171450">
              <a:buFont typeface="Arial" panose="020B0604020202020204" pitchFamily="34" charset="0"/>
              <a:buChar char="•"/>
            </a:pPr>
            <a:r>
              <a:rPr lang="en-US" dirty="0"/>
              <a:t>CO4.  Is it as private as possible?</a:t>
            </a:r>
          </a:p>
          <a:p>
            <a:pPr marL="171450" indent="-171450">
              <a:buFont typeface="Arial" panose="020B0604020202020204" pitchFamily="34" charset="0"/>
              <a:buChar char="•"/>
            </a:pPr>
            <a:r>
              <a:rPr lang="en-US" dirty="0"/>
              <a:t>CO5.  Does it execute the inherited constructor(s) where necessary?</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a:defRPr/>
            </a:pPr>
            <a:r>
              <a:rPr lang="en-US"/>
              <a:t>Software Engineering - CO3001</a:t>
            </a:r>
          </a:p>
        </p:txBody>
      </p:sp>
      <p:sp>
        <p:nvSpPr>
          <p:cNvPr id="5" name="Date Placeholder 4"/>
          <p:cNvSpPr>
            <a:spLocks noGrp="1"/>
          </p:cNvSpPr>
          <p:nvPr>
            <p:ph type="dt" idx="11"/>
          </p:nvPr>
        </p:nvSpPr>
        <p:spPr/>
        <p:txBody>
          <a:bodyPr/>
          <a:lstStyle/>
          <a:p>
            <a:pPr>
              <a:defRPr/>
            </a:pPr>
            <a:fld id="{64E21BE9-E252-4A1F-A061-4A8992526E3D}" type="datetime1">
              <a:rPr lang="en-US" smtClean="0"/>
              <a:t>3/29/2023</a:t>
            </a:fld>
            <a:endParaRPr lang="en-US"/>
          </a:p>
        </p:txBody>
      </p:sp>
      <p:sp>
        <p:nvSpPr>
          <p:cNvPr id="6" name="Slide Number Placeholder 5"/>
          <p:cNvSpPr>
            <a:spLocks noGrp="1"/>
          </p:cNvSpPr>
          <p:nvPr>
            <p:ph type="sldNum" sz="quarter" idx="12"/>
          </p:nvPr>
        </p:nvSpPr>
        <p:spPr/>
        <p:txBody>
          <a:bodyPr/>
          <a:lstStyle/>
          <a:p>
            <a:pPr>
              <a:defRPr/>
            </a:pPr>
            <a:fld id="{02407299-8F8E-470E-A2BB-1AEEAB1DD04C}" type="slidenum">
              <a:rPr lang="en-US" smtClean="0"/>
              <a:pPr>
                <a:defRPr/>
              </a:pPr>
              <a:t>47</a:t>
            </a:fld>
            <a:endParaRPr lang="en-US"/>
          </a:p>
        </p:txBody>
      </p:sp>
    </p:spTree>
    <p:extLst>
      <p:ext uri="{BB962C8B-B14F-4D97-AF65-F5344CB8AC3E}">
        <p14:creationId xmlns:p14="http://schemas.microsoft.com/office/powerpoint/2010/main" val="2150098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MH1.  Is the method appropriately named?</a:t>
            </a:r>
          </a:p>
          <a:p>
            <a:pPr marL="171450" indent="-171450">
              <a:buFont typeface="Arial" panose="020B0604020202020204" pitchFamily="34" charset="0"/>
              <a:buChar char="•"/>
            </a:pPr>
            <a:r>
              <a:rPr lang="en-US" dirty="0"/>
              <a:t>MH2.  Is it as private as possible?</a:t>
            </a:r>
          </a:p>
          <a:p>
            <a:pPr marL="171450" indent="-171450">
              <a:buFont typeface="Arial" panose="020B0604020202020204" pitchFamily="34" charset="0"/>
              <a:buChar char="•"/>
            </a:pPr>
            <a:r>
              <a:rPr lang="en-US" dirty="0"/>
              <a:t>MH3.  Could it be static?</a:t>
            </a:r>
          </a:p>
          <a:p>
            <a:pPr marL="171450" indent="-171450">
              <a:buFont typeface="Arial" panose="020B0604020202020204" pitchFamily="34" charset="0"/>
              <a:buChar char="•"/>
            </a:pPr>
            <a:r>
              <a:rPr lang="en-US" dirty="0"/>
              <a:t>MH4.  Should it be </a:t>
            </a:r>
            <a:r>
              <a:rPr lang="en-US" dirty="0" err="1"/>
              <a:t>be</a:t>
            </a:r>
            <a:r>
              <a:rPr lang="en-US" dirty="0"/>
              <a:t> final?</a:t>
            </a:r>
          </a:p>
          <a:p>
            <a:pPr marL="171450" indent="-171450">
              <a:buFont typeface="Arial" panose="020B0604020202020204" pitchFamily="34" charset="0"/>
              <a:buChar char="•"/>
            </a:pPr>
            <a:r>
              <a:rPr lang="en-US" dirty="0"/>
              <a:t>MH5.  Does the header describe method’s purpose?</a:t>
            </a:r>
          </a:p>
          <a:p>
            <a:pPr marL="171450" indent="-171450">
              <a:buFont typeface="Arial" panose="020B0604020202020204" pitchFamily="34" charset="0"/>
              <a:buChar char="•"/>
            </a:pPr>
            <a:r>
              <a:rPr lang="en-US" dirty="0"/>
              <a:t>MH6.  Does the method header reference the requirements and/or design section that it satisfies? </a:t>
            </a:r>
          </a:p>
          <a:p>
            <a:pPr marL="171450" indent="-171450">
              <a:buFont typeface="Arial" panose="020B0604020202020204" pitchFamily="34" charset="0"/>
              <a:buChar char="•"/>
            </a:pPr>
            <a:r>
              <a:rPr lang="en-US" dirty="0"/>
              <a:t>MH7.  Does it state all necessary invariants? (section 4)</a:t>
            </a:r>
          </a:p>
          <a:p>
            <a:pPr marL="171450" indent="-171450">
              <a:buFont typeface="Arial" panose="020B0604020202020204" pitchFamily="34" charset="0"/>
              <a:buChar char="•"/>
            </a:pPr>
            <a:r>
              <a:rPr lang="en-US" dirty="0"/>
              <a:t>MH8.  Does it state all pre-conditions?</a:t>
            </a:r>
          </a:p>
          <a:p>
            <a:pPr marL="171450" indent="-171450">
              <a:buFont typeface="Arial" panose="020B0604020202020204" pitchFamily="34" charset="0"/>
              <a:buChar char="•"/>
            </a:pPr>
            <a:r>
              <a:rPr lang="en-US" dirty="0"/>
              <a:t>MH9.  Does it state all post-conditions?</a:t>
            </a:r>
          </a:p>
          <a:p>
            <a:pPr marL="171450" indent="-171450">
              <a:buFont typeface="Arial" panose="020B0604020202020204" pitchFamily="34" charset="0"/>
              <a:buChar char="•"/>
            </a:pPr>
            <a:r>
              <a:rPr lang="en-US" dirty="0"/>
              <a:t>MH10.Does it apply documentation standards?</a:t>
            </a:r>
          </a:p>
          <a:p>
            <a:pPr marL="171450" indent="-171450">
              <a:buFont typeface="Arial" panose="020B0604020202020204" pitchFamily="34" charset="0"/>
              <a:buChar char="•"/>
            </a:pPr>
            <a:r>
              <a:rPr lang="en-US" dirty="0"/>
              <a:t>MH11.Are the parameter types restricted? (see section 2.5)</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a:defRPr/>
            </a:pPr>
            <a:r>
              <a:rPr lang="en-US"/>
              <a:t>Software Engineering - CO3001</a:t>
            </a:r>
          </a:p>
        </p:txBody>
      </p:sp>
      <p:sp>
        <p:nvSpPr>
          <p:cNvPr id="5" name="Date Placeholder 4"/>
          <p:cNvSpPr>
            <a:spLocks noGrp="1"/>
          </p:cNvSpPr>
          <p:nvPr>
            <p:ph type="dt" idx="11"/>
          </p:nvPr>
        </p:nvSpPr>
        <p:spPr/>
        <p:txBody>
          <a:bodyPr/>
          <a:lstStyle/>
          <a:p>
            <a:pPr>
              <a:defRPr/>
            </a:pPr>
            <a:fld id="{AAFB75FE-2D41-4CFD-A36A-65ED4ECA618B}" type="datetime1">
              <a:rPr lang="en-US" smtClean="0"/>
              <a:t>3/29/2023</a:t>
            </a:fld>
            <a:endParaRPr lang="en-US"/>
          </a:p>
        </p:txBody>
      </p:sp>
      <p:sp>
        <p:nvSpPr>
          <p:cNvPr id="6" name="Slide Number Placeholder 5"/>
          <p:cNvSpPr>
            <a:spLocks noGrp="1"/>
          </p:cNvSpPr>
          <p:nvPr>
            <p:ph type="sldNum" sz="quarter" idx="12"/>
          </p:nvPr>
        </p:nvSpPr>
        <p:spPr/>
        <p:txBody>
          <a:bodyPr/>
          <a:lstStyle/>
          <a:p>
            <a:pPr>
              <a:defRPr/>
            </a:pPr>
            <a:fld id="{02407299-8F8E-470E-A2BB-1AEEAB1DD04C}" type="slidenum">
              <a:rPr lang="en-US" smtClean="0"/>
              <a:pPr>
                <a:defRPr/>
              </a:pPr>
              <a:t>48</a:t>
            </a:fld>
            <a:endParaRPr lang="en-US"/>
          </a:p>
        </p:txBody>
      </p:sp>
    </p:spTree>
    <p:extLst>
      <p:ext uri="{BB962C8B-B14F-4D97-AF65-F5344CB8AC3E}">
        <p14:creationId xmlns:p14="http://schemas.microsoft.com/office/powerpoint/2010/main" val="4035095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MB1.   Is the algorithm consistent with the detailed design </a:t>
            </a:r>
            <a:r>
              <a:rPr lang="en-US" sz="1200" dirty="0" err="1"/>
              <a:t>pseudocode</a:t>
            </a:r>
            <a:r>
              <a:rPr lang="en-US" sz="1200" dirty="0"/>
              <a:t> and/or flowchart?   </a:t>
            </a:r>
          </a:p>
          <a:p>
            <a:pPr marL="171450" indent="-171450">
              <a:buFont typeface="Arial" panose="020B0604020202020204" pitchFamily="34" charset="0"/>
              <a:buChar char="•"/>
            </a:pPr>
            <a:r>
              <a:rPr lang="en-US" sz="1200" dirty="0"/>
              <a:t>MB2.   Does the code assume no more than the stated preconditions?</a:t>
            </a:r>
          </a:p>
          <a:p>
            <a:pPr marL="171450" indent="-171450">
              <a:buFont typeface="Arial" panose="020B0604020202020204" pitchFamily="34" charset="0"/>
              <a:buChar char="•"/>
            </a:pPr>
            <a:r>
              <a:rPr lang="en-US" sz="1200" dirty="0"/>
              <a:t>MB3.   Does the code produce every one of the </a:t>
            </a:r>
            <a:r>
              <a:rPr lang="en-US" sz="1200" dirty="0" err="1"/>
              <a:t>postconditions</a:t>
            </a:r>
            <a:r>
              <a:rPr lang="en-US" sz="1200" dirty="0"/>
              <a:t>?</a:t>
            </a:r>
          </a:p>
          <a:p>
            <a:pPr marL="171450" indent="-171450">
              <a:buFont typeface="Arial" panose="020B0604020202020204" pitchFamily="34" charset="0"/>
              <a:buChar char="•"/>
            </a:pPr>
            <a:r>
              <a:rPr lang="en-US" sz="1200" dirty="0"/>
              <a:t>MB4.   Does the code respect the required invariant?</a:t>
            </a:r>
          </a:p>
          <a:p>
            <a:pPr marL="171450" indent="-171450">
              <a:buFont typeface="Arial" panose="020B0604020202020204" pitchFamily="34" charset="0"/>
              <a:buChar char="•"/>
            </a:pPr>
            <a:r>
              <a:rPr lang="en-US" sz="1200" dirty="0"/>
              <a:t>MB5.   Does every loop terminate? </a:t>
            </a:r>
          </a:p>
          <a:p>
            <a:pPr marL="171450" indent="-171450">
              <a:buFont typeface="Arial" panose="020B0604020202020204" pitchFamily="34" charset="0"/>
              <a:buChar char="•"/>
            </a:pPr>
            <a:r>
              <a:rPr lang="en-US" sz="1200" dirty="0"/>
              <a:t>MB6.   Are required notational standards observed? </a:t>
            </a:r>
          </a:p>
          <a:p>
            <a:pPr marL="171450" indent="-171450">
              <a:buFont typeface="Arial" panose="020B0604020202020204" pitchFamily="34" charset="0"/>
              <a:buChar char="•"/>
            </a:pPr>
            <a:r>
              <a:rPr lang="en-US" sz="1200" dirty="0"/>
              <a:t>MB7.   Has every line been thoroughly checked?</a:t>
            </a:r>
          </a:p>
          <a:p>
            <a:pPr marL="171450" indent="-171450">
              <a:buFont typeface="Arial" panose="020B0604020202020204" pitchFamily="34" charset="0"/>
              <a:buChar char="•"/>
            </a:pPr>
            <a:r>
              <a:rPr lang="en-US" sz="1200" dirty="0"/>
              <a:t>MB8.   Are all braces balanced? </a:t>
            </a:r>
          </a:p>
          <a:p>
            <a:pPr marL="171450" indent="-171450">
              <a:buFont typeface="Arial" panose="020B0604020202020204" pitchFamily="34" charset="0"/>
              <a:buChar char="•"/>
            </a:pPr>
            <a:r>
              <a:rPr lang="en-US" sz="1200" dirty="0"/>
              <a:t>MB9.   Are illegal parameters considered? (see section 2.5)</a:t>
            </a:r>
          </a:p>
          <a:p>
            <a:pPr marL="171450" indent="-171450">
              <a:buFont typeface="Arial" panose="020B0604020202020204" pitchFamily="34" charset="0"/>
              <a:buChar char="•"/>
            </a:pPr>
            <a:r>
              <a:rPr lang="en-US" sz="1200" dirty="0"/>
              <a:t>MB10. Does the code return the correct type?  </a:t>
            </a:r>
          </a:p>
          <a:p>
            <a:pPr marL="171450" indent="-171450">
              <a:buFont typeface="Arial" panose="020B0604020202020204" pitchFamily="34" charset="0"/>
              <a:buChar char="•"/>
            </a:pPr>
            <a:r>
              <a:rPr lang="en-US" sz="1200" dirty="0"/>
              <a:t>MB11. Is the code thoroughly commented?</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a:defRPr/>
            </a:pPr>
            <a:r>
              <a:rPr lang="en-US"/>
              <a:t>Software Engineering - CO3001</a:t>
            </a:r>
          </a:p>
        </p:txBody>
      </p:sp>
      <p:sp>
        <p:nvSpPr>
          <p:cNvPr id="5" name="Date Placeholder 4"/>
          <p:cNvSpPr>
            <a:spLocks noGrp="1"/>
          </p:cNvSpPr>
          <p:nvPr>
            <p:ph type="dt" idx="11"/>
          </p:nvPr>
        </p:nvSpPr>
        <p:spPr/>
        <p:txBody>
          <a:bodyPr/>
          <a:lstStyle/>
          <a:p>
            <a:pPr>
              <a:defRPr/>
            </a:pPr>
            <a:fld id="{D8DE262F-1AA5-4E15-B47F-AB6D8B2A3739}" type="datetime1">
              <a:rPr lang="en-US" smtClean="0"/>
              <a:t>3/29/2023</a:t>
            </a:fld>
            <a:endParaRPr lang="en-US"/>
          </a:p>
        </p:txBody>
      </p:sp>
      <p:sp>
        <p:nvSpPr>
          <p:cNvPr id="6" name="Slide Number Placeholder 5"/>
          <p:cNvSpPr>
            <a:spLocks noGrp="1"/>
          </p:cNvSpPr>
          <p:nvPr>
            <p:ph type="sldNum" sz="quarter" idx="12"/>
          </p:nvPr>
        </p:nvSpPr>
        <p:spPr/>
        <p:txBody>
          <a:bodyPr/>
          <a:lstStyle/>
          <a:p>
            <a:pPr>
              <a:defRPr/>
            </a:pPr>
            <a:fld id="{02407299-8F8E-470E-A2BB-1AEEAB1DD04C}" type="slidenum">
              <a:rPr lang="en-US" smtClean="0"/>
              <a:pPr>
                <a:defRPr/>
              </a:pPr>
              <a:t>49</a:t>
            </a:fld>
            <a:endParaRPr lang="en-US"/>
          </a:p>
        </p:txBody>
      </p:sp>
    </p:spTree>
    <p:extLst>
      <p:ext uri="{BB962C8B-B14F-4D97-AF65-F5344CB8AC3E}">
        <p14:creationId xmlns:p14="http://schemas.microsoft.com/office/powerpoint/2010/main" val="3438044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Unit Implementation:</a:t>
            </a:r>
          </a:p>
          <a:p>
            <a:pPr marL="628650" lvl="1" indent="-171450">
              <a:buFont typeface="Arial" panose="020B0604020202020204" pitchFamily="34" charset="0"/>
              <a:buChar char="•"/>
            </a:pPr>
            <a:r>
              <a:rPr lang="en-US" dirty="0"/>
              <a:t>Implementation = programming</a:t>
            </a:r>
          </a:p>
          <a:p>
            <a:pPr marL="628650" lvl="1" indent="-171450">
              <a:buFont typeface="Arial" panose="020B0604020202020204" pitchFamily="34" charset="0"/>
              <a:buChar char="•"/>
            </a:pPr>
            <a:r>
              <a:rPr lang="en-US" dirty="0"/>
              <a:t>Unit = smallest part that will be separately maintained.</a:t>
            </a:r>
          </a:p>
          <a:p>
            <a:pPr marL="171450" indent="-171450">
              <a:buFont typeface="Arial" panose="020B0604020202020204" pitchFamily="34" charset="0"/>
              <a:buChar char="•"/>
            </a:pPr>
            <a:r>
              <a:rPr lang="en-US" dirty="0"/>
              <a:t>Goals:</a:t>
            </a:r>
          </a:p>
          <a:p>
            <a:pPr marL="628650" lvl="1" indent="-171450">
              <a:buFont typeface="Arial" panose="020B0604020202020204" pitchFamily="34" charset="0"/>
              <a:buChar char="•"/>
            </a:pPr>
            <a:r>
              <a:rPr lang="en-US" dirty="0"/>
              <a:t>Satisfy the requirements (specified by the detail design)</a:t>
            </a:r>
          </a:p>
          <a:p>
            <a:pPr marL="171450" indent="-171450">
              <a:buFont typeface="Arial" panose="020B0604020202020204" pitchFamily="34" charset="0"/>
              <a:buChar char="•"/>
            </a:pPr>
            <a:r>
              <a:rPr lang="en-US" dirty="0"/>
              <a:t>Coding goals:</a:t>
            </a:r>
          </a:p>
          <a:p>
            <a:pPr marL="628650" lvl="1" indent="-171450">
              <a:buFont typeface="Arial" panose="020B0604020202020204" pitchFamily="34" charset="0"/>
              <a:buChar char="•"/>
            </a:pPr>
            <a:r>
              <a:rPr lang="en-US" dirty="0"/>
              <a:t>Correctness</a:t>
            </a:r>
          </a:p>
          <a:p>
            <a:pPr marL="628650" lvl="1" indent="-171450">
              <a:buFont typeface="Arial" panose="020B0604020202020204" pitchFamily="34" charset="0"/>
              <a:buChar char="•"/>
            </a:pPr>
            <a:r>
              <a:rPr lang="en-US" dirty="0"/>
              <a:t>Clarity</a:t>
            </a:r>
          </a:p>
          <a:p>
            <a:pPr marL="628650" lvl="1" indent="-171450">
              <a:buFont typeface="Arial" panose="020B0604020202020204" pitchFamily="34" charset="0"/>
              <a:buChar char="•"/>
            </a:pPr>
            <a:r>
              <a:rPr lang="en-US" dirty="0"/>
              <a:t>…?</a:t>
            </a:r>
          </a:p>
        </p:txBody>
      </p:sp>
      <p:sp>
        <p:nvSpPr>
          <p:cNvPr id="4" name="Slide Number Placeholder 3"/>
          <p:cNvSpPr>
            <a:spLocks noGrp="1"/>
          </p:cNvSpPr>
          <p:nvPr>
            <p:ph type="sldNum" sz="quarter" idx="10"/>
          </p:nvPr>
        </p:nvSpPr>
        <p:spPr/>
        <p:txBody>
          <a:bodyPr/>
          <a:lstStyle/>
          <a:p>
            <a:pPr>
              <a:defRPr/>
            </a:pPr>
            <a:fld id="{02407299-8F8E-470E-A2BB-1AEEAB1DD04C}" type="slidenum">
              <a:rPr lang="en-US" smtClean="0"/>
              <a:pPr>
                <a:defRPr/>
              </a:pPr>
              <a:t>3</a:t>
            </a:fld>
            <a:endParaRPr lang="en-US"/>
          </a:p>
        </p:txBody>
      </p:sp>
      <p:sp>
        <p:nvSpPr>
          <p:cNvPr id="5" name="Date Placeholder 4"/>
          <p:cNvSpPr>
            <a:spLocks noGrp="1"/>
          </p:cNvSpPr>
          <p:nvPr>
            <p:ph type="dt" idx="11"/>
          </p:nvPr>
        </p:nvSpPr>
        <p:spPr/>
        <p:txBody>
          <a:bodyPr/>
          <a:lstStyle/>
          <a:p>
            <a:pPr>
              <a:defRPr/>
            </a:pPr>
            <a:fld id="{B4495E5A-9029-4373-95D9-1EAAED44A82D}" type="datetime1">
              <a:rPr lang="en-US" smtClean="0"/>
              <a:t>3/29/2023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2650314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Requirements to satisfy Customers</a:t>
            </a:r>
          </a:p>
          <a:p>
            <a:pPr marL="628650" lvl="1" indent="-171450">
              <a:buFont typeface="Arial" panose="020B0604020202020204" pitchFamily="34" charset="0"/>
              <a:buChar char="•"/>
            </a:pPr>
            <a:r>
              <a:rPr lang="en-US" dirty="0"/>
              <a:t>Consultation</a:t>
            </a:r>
          </a:p>
          <a:p>
            <a:pPr marL="628650" lvl="1" indent="-171450">
              <a:buFont typeface="Arial" panose="020B0604020202020204" pitchFamily="34" charset="0"/>
              <a:buChar char="•"/>
            </a:pPr>
            <a:r>
              <a:rPr lang="en-US" dirty="0"/>
              <a:t>No more – no less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Design again requirements only</a:t>
            </a:r>
          </a:p>
          <a:p>
            <a:pPr marL="628650" lvl="1" indent="-171450">
              <a:buFont typeface="Arial" panose="020B0604020202020204" pitchFamily="34" charset="0"/>
              <a:buChar char="•"/>
            </a:pPr>
            <a:r>
              <a:rPr lang="en-US" dirty="0"/>
              <a:t>No more – no less (SRS as a contract)</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Implement again design only</a:t>
            </a:r>
          </a:p>
          <a:p>
            <a:pPr marL="628650" lvl="1" indent="-171450">
              <a:buFont typeface="Arial" panose="020B0604020202020204" pitchFamily="34" charset="0"/>
              <a:buChar char="•"/>
            </a:pPr>
            <a:r>
              <a:rPr lang="en-US" dirty="0"/>
              <a:t>No more – no less (SDD =</a:t>
            </a:r>
            <a:r>
              <a:rPr lang="en-US" baseline="0" dirty="0"/>
              <a:t> blueprint)</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Test again design and requirements</a:t>
            </a:r>
          </a:p>
          <a:p>
            <a:pPr marL="628650" lvl="1" indent="-171450">
              <a:buFont typeface="Arial" panose="020B0604020202020204" pitchFamily="34" charset="0"/>
              <a:buChar char="•"/>
            </a:pPr>
            <a:r>
              <a:rPr lang="en-US" dirty="0"/>
              <a:t>SRS</a:t>
            </a:r>
            <a:r>
              <a:rPr lang="en-US" baseline="0" dirty="0"/>
              <a:t> = contract</a:t>
            </a:r>
          </a:p>
          <a:p>
            <a:pPr marL="628650" lvl="1" indent="-171450">
              <a:buFont typeface="Arial" panose="020B0604020202020204" pitchFamily="34" charset="0"/>
              <a:buChar char="•"/>
            </a:pPr>
            <a:r>
              <a:rPr lang="en-US" baseline="0" dirty="0"/>
              <a:t>SDD = blueprint</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02407299-8F8E-470E-A2BB-1AEEAB1DD04C}" type="slidenum">
              <a:rPr lang="en-US" smtClean="0"/>
              <a:pPr>
                <a:defRPr/>
              </a:pPr>
              <a:t>4</a:t>
            </a:fld>
            <a:endParaRPr lang="en-US"/>
          </a:p>
        </p:txBody>
      </p:sp>
      <p:sp>
        <p:nvSpPr>
          <p:cNvPr id="5" name="Date Placeholder 4"/>
          <p:cNvSpPr>
            <a:spLocks noGrp="1"/>
          </p:cNvSpPr>
          <p:nvPr>
            <p:ph type="dt" idx="11"/>
          </p:nvPr>
        </p:nvSpPr>
        <p:spPr/>
        <p:txBody>
          <a:bodyPr/>
          <a:lstStyle/>
          <a:p>
            <a:pPr>
              <a:defRPr/>
            </a:pPr>
            <a:fld id="{E207A427-0212-4EAF-8A19-5AC81DC61832}" type="datetime1">
              <a:rPr lang="en-US" smtClean="0"/>
              <a:t>3/29/2023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219605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1. Plan the structure and residual design for your code</a:t>
            </a:r>
          </a:p>
          <a:p>
            <a:pPr marL="628650" lvl="1" indent="-171450">
              <a:buFont typeface="Arial" panose="020B0604020202020204" pitchFamily="34" charset="0"/>
              <a:buChar char="•"/>
            </a:pPr>
            <a:r>
              <a:rPr lang="en-US" sz="1100" dirty="0"/>
              <a:t>(complete missing detailed design, if any)</a:t>
            </a:r>
          </a:p>
          <a:p>
            <a:pPr marL="628650" lvl="1" indent="-171450">
              <a:buFont typeface="Arial" panose="020B0604020202020204" pitchFamily="34" charset="0"/>
              <a:buChar char="•"/>
            </a:pPr>
            <a:r>
              <a:rPr lang="en-US" sz="1100" dirty="0"/>
              <a:t>note pre- and post-conditions, the time spent</a:t>
            </a:r>
          </a:p>
          <a:p>
            <a:r>
              <a:rPr lang="en-US" sz="1100" dirty="0"/>
              <a:t>2. Self-inspect your design and/or structure</a:t>
            </a:r>
          </a:p>
          <a:p>
            <a:pPr marL="628650" lvl="1" indent="-171450">
              <a:buFont typeface="Arial" panose="020B0604020202020204" pitchFamily="34" charset="0"/>
              <a:buChar char="•"/>
            </a:pPr>
            <a:r>
              <a:rPr lang="en-US" sz="1100" dirty="0"/>
              <a:t>note time spent, defect type, source (phase), severity </a:t>
            </a:r>
          </a:p>
          <a:p>
            <a:r>
              <a:rPr lang="en-US" sz="1100" dirty="0"/>
              <a:t>3. Type your code</a:t>
            </a:r>
          </a:p>
          <a:p>
            <a:pPr marL="628650" lvl="1" indent="-171450">
              <a:buFont typeface="Arial" panose="020B0604020202020204" pitchFamily="34" charset="0"/>
              <a:buChar char="•"/>
            </a:pPr>
            <a:r>
              <a:rPr lang="en-US" sz="1100" dirty="0"/>
              <a:t>apply required standards </a:t>
            </a:r>
          </a:p>
          <a:p>
            <a:pPr marL="628650" lvl="1" indent="-171450">
              <a:buFont typeface="Arial" panose="020B0604020202020204" pitchFamily="34" charset="0"/>
              <a:buChar char="•"/>
            </a:pPr>
            <a:r>
              <a:rPr lang="en-US" sz="1100" dirty="0"/>
              <a:t>code in a manner that is easiest to verify, use formal methods if appropriate</a:t>
            </a:r>
          </a:p>
          <a:p>
            <a:r>
              <a:rPr lang="en-US" sz="1100" dirty="0"/>
              <a:t>4.  Self-inspect your code</a:t>
            </a:r>
          </a:p>
          <a:p>
            <a:pPr marL="628650" lvl="1" indent="-171450">
              <a:buFont typeface="Arial" panose="020B0604020202020204" pitchFamily="34" charset="0"/>
              <a:buChar char="•"/>
            </a:pPr>
            <a:r>
              <a:rPr lang="en-US" sz="1100" dirty="0"/>
              <a:t>convince yourself that your code does the required job, the compiler will never do this for you: it merely checks syntax!</a:t>
            </a:r>
          </a:p>
          <a:p>
            <a:pPr marL="628650" lvl="1" indent="-171450">
              <a:buFont typeface="Arial" panose="020B0604020202020204" pitchFamily="34" charset="0"/>
              <a:buChar char="•"/>
            </a:pPr>
            <a:r>
              <a:rPr lang="en-US" sz="1100" dirty="0"/>
              <a:t>note time spent, defects found, type, source, severity </a:t>
            </a:r>
          </a:p>
          <a:p>
            <a:pPr marL="628650" lvl="1" indent="-171450">
              <a:buFont typeface="Arial" panose="020B0604020202020204" pitchFamily="34" charset="0"/>
              <a:buChar char="•"/>
            </a:pPr>
            <a:r>
              <a:rPr lang="en-AU" sz="1100" dirty="0"/>
              <a:t>see the code inspection checklist for details commonly required for method &amp; class construction.</a:t>
            </a:r>
            <a:endParaRPr lang="en-US" sz="1100" dirty="0"/>
          </a:p>
          <a:p>
            <a:r>
              <a:rPr lang="en-US" sz="1100" dirty="0"/>
              <a:t>5. Compile your code</a:t>
            </a:r>
          </a:p>
          <a:p>
            <a:pPr marL="628650" lvl="1" indent="-171450">
              <a:buFont typeface="Arial" panose="020B0604020202020204" pitchFamily="34" charset="0"/>
              <a:buChar char="•"/>
            </a:pPr>
            <a:r>
              <a:rPr lang="en-US" sz="1100" dirty="0"/>
              <a:t>repair syntax defects, note time spent, defect type, source, severity , and LOC.</a:t>
            </a:r>
          </a:p>
          <a:p>
            <a:r>
              <a:rPr lang="en-US" sz="1100" dirty="0"/>
              <a:t>6. Test your code</a:t>
            </a:r>
          </a:p>
          <a:p>
            <a:pPr marL="628650" lvl="1" indent="-171450">
              <a:buFont typeface="Arial" panose="020B0604020202020204" pitchFamily="34" charset="0"/>
              <a:buChar char="•"/>
            </a:pPr>
            <a:r>
              <a:rPr lang="en-US" sz="1100" dirty="0"/>
              <a:t>apply unit test methods, note time spent, defects found, type, source, severity</a:t>
            </a:r>
          </a:p>
        </p:txBody>
      </p:sp>
      <p:sp>
        <p:nvSpPr>
          <p:cNvPr id="4" name="Slide Number Placeholder 3"/>
          <p:cNvSpPr>
            <a:spLocks noGrp="1"/>
          </p:cNvSpPr>
          <p:nvPr>
            <p:ph type="sldNum" sz="quarter" idx="10"/>
          </p:nvPr>
        </p:nvSpPr>
        <p:spPr/>
        <p:txBody>
          <a:bodyPr/>
          <a:lstStyle/>
          <a:p>
            <a:pPr>
              <a:defRPr/>
            </a:pPr>
            <a:fld id="{02407299-8F8E-470E-A2BB-1AEEAB1DD04C}" type="slidenum">
              <a:rPr lang="en-US" smtClean="0"/>
              <a:pPr>
                <a:defRPr/>
              </a:pPr>
              <a:t>6</a:t>
            </a:fld>
            <a:endParaRPr lang="en-US"/>
          </a:p>
        </p:txBody>
      </p:sp>
      <p:sp>
        <p:nvSpPr>
          <p:cNvPr id="5" name="Date Placeholder 4"/>
          <p:cNvSpPr>
            <a:spLocks noGrp="1"/>
          </p:cNvSpPr>
          <p:nvPr>
            <p:ph type="dt" idx="11"/>
          </p:nvPr>
        </p:nvSpPr>
        <p:spPr/>
        <p:txBody>
          <a:bodyPr/>
          <a:lstStyle/>
          <a:p>
            <a:pPr>
              <a:defRPr/>
            </a:pPr>
            <a:fld id="{1E392AB6-07D5-4D1B-872C-B29F47210D99}" type="datetime1">
              <a:rPr lang="en-US" smtClean="0"/>
              <a:t>3/29/2023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3929126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t>Software Engineering - CO3001</a:t>
            </a:r>
          </a:p>
        </p:txBody>
      </p:sp>
      <p:sp>
        <p:nvSpPr>
          <p:cNvPr id="5" name="Date Placeholder 4"/>
          <p:cNvSpPr>
            <a:spLocks noGrp="1"/>
          </p:cNvSpPr>
          <p:nvPr>
            <p:ph type="dt" idx="11"/>
          </p:nvPr>
        </p:nvSpPr>
        <p:spPr/>
        <p:txBody>
          <a:bodyPr/>
          <a:lstStyle/>
          <a:p>
            <a:pPr>
              <a:defRPr/>
            </a:pPr>
            <a:fld id="{14FB911D-E0E9-4700-BBA3-73561CA332FD}" type="datetime1">
              <a:rPr lang="en-US" smtClean="0"/>
              <a:t>3/29/2023</a:t>
            </a:fld>
            <a:endParaRPr lang="en-US"/>
          </a:p>
        </p:txBody>
      </p:sp>
      <p:sp>
        <p:nvSpPr>
          <p:cNvPr id="6" name="Slide Number Placeholder 5"/>
          <p:cNvSpPr>
            <a:spLocks noGrp="1"/>
          </p:cNvSpPr>
          <p:nvPr>
            <p:ph type="sldNum" sz="quarter" idx="12"/>
          </p:nvPr>
        </p:nvSpPr>
        <p:spPr/>
        <p:txBody>
          <a:bodyPr/>
          <a:lstStyle/>
          <a:p>
            <a:pPr>
              <a:defRPr/>
            </a:pPr>
            <a:fld id="{02407299-8F8E-470E-A2BB-1AEEAB1DD04C}" type="slidenum">
              <a:rPr lang="en-US" smtClean="0"/>
              <a:pPr>
                <a:defRPr/>
              </a:pPr>
              <a:t>7</a:t>
            </a:fld>
            <a:endParaRPr lang="en-US"/>
          </a:p>
        </p:txBody>
      </p:sp>
    </p:spTree>
    <p:extLst>
      <p:ext uri="{BB962C8B-B14F-4D97-AF65-F5344CB8AC3E}">
        <p14:creationId xmlns:p14="http://schemas.microsoft.com/office/powerpoint/2010/main" val="4048811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t>Software Engineering - CO3001</a:t>
            </a:r>
          </a:p>
        </p:txBody>
      </p:sp>
      <p:sp>
        <p:nvSpPr>
          <p:cNvPr id="5" name="Date Placeholder 4"/>
          <p:cNvSpPr>
            <a:spLocks noGrp="1"/>
          </p:cNvSpPr>
          <p:nvPr>
            <p:ph type="dt" idx="11"/>
          </p:nvPr>
        </p:nvSpPr>
        <p:spPr/>
        <p:txBody>
          <a:bodyPr/>
          <a:lstStyle/>
          <a:p>
            <a:pPr>
              <a:defRPr/>
            </a:pPr>
            <a:fld id="{5489A4A8-D430-4C35-BD0D-58E6B1D8E430}" type="datetime1">
              <a:rPr lang="en-US" smtClean="0"/>
              <a:t>3/29/2023</a:t>
            </a:fld>
            <a:endParaRPr lang="en-US"/>
          </a:p>
        </p:txBody>
      </p:sp>
      <p:sp>
        <p:nvSpPr>
          <p:cNvPr id="6" name="Slide Number Placeholder 5"/>
          <p:cNvSpPr>
            <a:spLocks noGrp="1"/>
          </p:cNvSpPr>
          <p:nvPr>
            <p:ph type="sldNum" sz="quarter" idx="12"/>
          </p:nvPr>
        </p:nvSpPr>
        <p:spPr/>
        <p:txBody>
          <a:bodyPr/>
          <a:lstStyle/>
          <a:p>
            <a:pPr>
              <a:defRPr/>
            </a:pPr>
            <a:fld id="{02407299-8F8E-470E-A2BB-1AEEAB1DD04C}" type="slidenum">
              <a:rPr lang="en-US" smtClean="0"/>
              <a:pPr>
                <a:defRPr/>
              </a:pPr>
              <a:t>8</a:t>
            </a:fld>
            <a:endParaRPr lang="en-US"/>
          </a:p>
        </p:txBody>
      </p:sp>
    </p:spTree>
    <p:extLst>
      <p:ext uri="{BB962C8B-B14F-4D97-AF65-F5344CB8AC3E}">
        <p14:creationId xmlns:p14="http://schemas.microsoft.com/office/powerpoint/2010/main" val="3073980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Catch only those exceptions that you know how to handle </a:t>
            </a:r>
          </a:p>
          <a:p>
            <a:pPr marL="628650" lvl="1" indent="-171450">
              <a:buFont typeface="Arial" panose="020B0604020202020204" pitchFamily="34" charset="0"/>
              <a:buChar char="•"/>
            </a:pPr>
            <a:r>
              <a:rPr lang="en-US" dirty="0"/>
              <a:t>or handle part &amp; throw	</a:t>
            </a:r>
          </a:p>
          <a:p>
            <a:pPr marL="628650" lvl="1" indent="-171450">
              <a:buFont typeface="Arial" panose="020B0604020202020204" pitchFamily="34" charset="0"/>
              <a:buChar char="•"/>
            </a:pPr>
            <a:r>
              <a:rPr lang="en-US" dirty="0"/>
              <a:t>outer scope can do so</a:t>
            </a:r>
          </a:p>
          <a:p>
            <a:pPr marL="171450" indent="-171450">
              <a:buFont typeface="Arial" panose="020B0604020202020204" pitchFamily="34" charset="0"/>
              <a:buChar char="•"/>
            </a:pPr>
            <a:r>
              <a:rPr lang="en-US" dirty="0"/>
              <a:t>Be reasonable about exceptions callers must handle</a:t>
            </a:r>
          </a:p>
          <a:p>
            <a:pPr marL="171450" indent="-171450">
              <a:buFont typeface="Arial" panose="020B0604020202020204" pitchFamily="34" charset="0"/>
              <a:buChar char="•"/>
            </a:pPr>
            <a:r>
              <a:rPr lang="en-US" dirty="0"/>
              <a:t>Don’t substitute the use of exceptions for issue that should be the subject of testing</a:t>
            </a:r>
          </a:p>
          <a:p>
            <a:pPr marL="628650" lvl="1" indent="-171450">
              <a:buFont typeface="Arial" panose="020B0604020202020204" pitchFamily="34" charset="0"/>
              <a:buChar char="•"/>
            </a:pPr>
            <a:r>
              <a:rPr lang="en-US" dirty="0"/>
              <a:t>e.g. null parameters (most of the time)</a:t>
            </a:r>
          </a:p>
          <a:p>
            <a:pPr marL="171450" indent="-171450">
              <a:buFont typeface="Arial" panose="020B0604020202020204" pitchFamily="34" charset="0"/>
              <a:buChar char="•"/>
            </a:pPr>
            <a:r>
              <a:rPr lang="en-US" dirty="0"/>
              <a:t>Consider providing </a:t>
            </a:r>
          </a:p>
          <a:p>
            <a:pPr marL="628650" lvl="1" indent="-171450">
              <a:buFont typeface="Arial" panose="020B0604020202020204" pitchFamily="34" charset="0"/>
              <a:buChar char="•"/>
            </a:pPr>
            <a:r>
              <a:rPr lang="en-US" dirty="0"/>
              <a:t>a version throwing exceptions, and </a:t>
            </a:r>
          </a:p>
          <a:p>
            <a:pPr marL="628650" lvl="1" indent="-171450">
              <a:buFont typeface="Arial" panose="020B0604020202020204" pitchFamily="34" charset="0"/>
              <a:buChar char="•"/>
            </a:pPr>
            <a:r>
              <a:rPr lang="en-US" dirty="0"/>
              <a:t>a version which does not (different name) </a:t>
            </a:r>
          </a:p>
          <a:p>
            <a:pPr marL="1085850" lvl="2" indent="-171450">
              <a:buFont typeface="Arial" panose="020B0604020202020204" pitchFamily="34" charset="0"/>
              <a:buChar char="•"/>
            </a:pPr>
            <a:r>
              <a:rPr lang="en-US" dirty="0"/>
              <a:t>accompanied by corresponding test functions.  </a:t>
            </a:r>
          </a:p>
          <a:p>
            <a:pPr marL="1543050" lvl="3" indent="-171450">
              <a:buFont typeface="Arial" panose="020B0604020202020204" pitchFamily="34" charset="0"/>
              <a:buChar char="•"/>
            </a:pPr>
            <a:r>
              <a:rPr lang="en-US" dirty="0"/>
              <a:t>e.g., pop empty stack </a:t>
            </a:r>
          </a:p>
          <a:p>
            <a:pPr marL="171450" indent="-171450">
              <a:buFont typeface="Arial" panose="020B0604020202020204" pitchFamily="34" charset="0"/>
              <a:buChar char="•"/>
            </a:pPr>
            <a:r>
              <a:rPr lang="en-US" dirty="0"/>
              <a:t>“If you must choice between throwing an exception and continuing the computation, continue if you can” (Cay </a:t>
            </a:r>
            <a:r>
              <a:rPr lang="en-US" dirty="0" err="1"/>
              <a:t>Horstmann</a:t>
            </a:r>
            <a:r>
              <a:rPr lang="en-US" dirty="0"/>
              <a:t>)</a:t>
            </a:r>
          </a:p>
          <a:p>
            <a:pPr marL="628650" lvl="1" indent="-171450">
              <a:buFont typeface="Arial" panose="020B0604020202020204" pitchFamily="34" charset="0"/>
              <a:buChar char="•"/>
            </a:pPr>
            <a:r>
              <a:rPr lang="en-US" dirty="0"/>
              <a:t>The game should continue with a default name when given a faulty name</a:t>
            </a:r>
          </a:p>
          <a:p>
            <a:pPr marL="628650" lvl="1" indent="-171450">
              <a:buFont typeface="Arial" panose="020B0604020202020204" pitchFamily="34" charset="0"/>
              <a:buChar char="•"/>
            </a:pPr>
            <a:r>
              <a:rPr lang="en-US" dirty="0"/>
              <a:t>A banking transaction with an illegal amount would not be allowed to continue</a:t>
            </a:r>
          </a:p>
        </p:txBody>
      </p:sp>
      <p:sp>
        <p:nvSpPr>
          <p:cNvPr id="4" name="Slide Number Placeholder 3"/>
          <p:cNvSpPr>
            <a:spLocks noGrp="1"/>
          </p:cNvSpPr>
          <p:nvPr>
            <p:ph type="sldNum" sz="quarter" idx="10"/>
          </p:nvPr>
        </p:nvSpPr>
        <p:spPr/>
        <p:txBody>
          <a:bodyPr/>
          <a:lstStyle/>
          <a:p>
            <a:pPr>
              <a:defRPr/>
            </a:pPr>
            <a:fld id="{02407299-8F8E-470E-A2BB-1AEEAB1DD04C}" type="slidenum">
              <a:rPr lang="en-US" smtClean="0"/>
              <a:pPr>
                <a:defRPr/>
              </a:pPr>
              <a:t>9</a:t>
            </a:fld>
            <a:endParaRPr lang="en-US"/>
          </a:p>
        </p:txBody>
      </p:sp>
      <p:sp>
        <p:nvSpPr>
          <p:cNvPr id="5" name="Date Placeholder 4"/>
          <p:cNvSpPr>
            <a:spLocks noGrp="1"/>
          </p:cNvSpPr>
          <p:nvPr>
            <p:ph type="dt" idx="11"/>
          </p:nvPr>
        </p:nvSpPr>
        <p:spPr/>
        <p:txBody>
          <a:bodyPr/>
          <a:lstStyle/>
          <a:p>
            <a:pPr>
              <a:defRPr/>
            </a:pPr>
            <a:fld id="{8A108F12-B0CB-432B-B500-75757C692331}" type="datetime1">
              <a:rPr lang="en-US" smtClean="0"/>
              <a:t>3/29/2023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2328206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100" dirty="0"/>
              <a:t>Use concatenated words</a:t>
            </a:r>
          </a:p>
          <a:p>
            <a:pPr marL="628650" lvl="1" indent="-171450">
              <a:buFont typeface="Arial" panose="020B0604020202020204" pitchFamily="34" charset="0"/>
              <a:buChar char="•"/>
            </a:pPr>
            <a:r>
              <a:rPr lang="en-US" sz="1100" dirty="0"/>
              <a:t>e.g., </a:t>
            </a:r>
            <a:r>
              <a:rPr lang="en-US" sz="1100" dirty="0" err="1"/>
              <a:t>cylinderLength</a:t>
            </a:r>
            <a:endParaRPr lang="en-US" sz="1100" dirty="0"/>
          </a:p>
          <a:p>
            <a:pPr marL="171450" indent="-171450">
              <a:buFont typeface="Arial" panose="020B0604020202020204" pitchFamily="34" charset="0"/>
              <a:buChar char="•"/>
            </a:pPr>
            <a:r>
              <a:rPr lang="en-US" sz="1100" dirty="0"/>
              <a:t>Begin class names with capitals</a:t>
            </a:r>
          </a:p>
          <a:p>
            <a:pPr marL="171450" indent="-171450">
              <a:buFont typeface="Arial" panose="020B0604020202020204" pitchFamily="34" charset="0"/>
              <a:buChar char="•"/>
            </a:pPr>
            <a:r>
              <a:rPr lang="en-US" sz="1100" dirty="0"/>
              <a:t>Variable names begin lower case </a:t>
            </a:r>
          </a:p>
          <a:p>
            <a:pPr marL="171450" indent="-171450">
              <a:buFont typeface="Arial" panose="020B0604020202020204" pitchFamily="34" charset="0"/>
              <a:buChar char="•"/>
            </a:pPr>
            <a:r>
              <a:rPr lang="en-US" sz="1100" dirty="0"/>
              <a:t>Constants with capitals</a:t>
            </a:r>
          </a:p>
          <a:p>
            <a:pPr marL="628650" lvl="1" indent="-171450">
              <a:buFont typeface="Arial" panose="020B0604020202020204" pitchFamily="34" charset="0"/>
              <a:buChar char="•"/>
            </a:pPr>
            <a:r>
              <a:rPr lang="en-US" sz="1100" dirty="0"/>
              <a:t>as in MAX_NAME_LENGTH, use static final</a:t>
            </a:r>
            <a:r>
              <a:rPr lang="en-US" sz="1100" baseline="0" dirty="0"/>
              <a:t> </a:t>
            </a:r>
            <a:r>
              <a:rPr lang="en-US" sz="1100" dirty="0"/>
              <a:t>but consider method instead</a:t>
            </a:r>
          </a:p>
          <a:p>
            <a:pPr marL="171450" indent="-171450">
              <a:buFont typeface="Arial" panose="020B0604020202020204" pitchFamily="34" charset="0"/>
              <a:buChar char="•"/>
            </a:pPr>
            <a:r>
              <a:rPr lang="en-US" sz="1100" dirty="0"/>
              <a:t>Data members of classes with an underscore</a:t>
            </a:r>
          </a:p>
          <a:p>
            <a:pPr marL="628650" lvl="1" indent="-171450">
              <a:buFont typeface="Arial" panose="020B0604020202020204" pitchFamily="34" charset="0"/>
              <a:buChar char="•"/>
            </a:pPr>
            <a:r>
              <a:rPr lang="en-US" sz="1100" dirty="0"/>
              <a:t>as in _</a:t>
            </a:r>
            <a:r>
              <a:rPr lang="en-US" sz="1100" dirty="0" err="1"/>
              <a:t>timeOfDay</a:t>
            </a:r>
            <a:r>
              <a:rPr lang="en-US" sz="1100" dirty="0"/>
              <a:t>, or equivalent</a:t>
            </a:r>
            <a:r>
              <a:rPr lang="en-US" sz="1100" baseline="0" dirty="0"/>
              <a:t> </a:t>
            </a:r>
            <a:r>
              <a:rPr lang="en-US" sz="1100" dirty="0"/>
              <a:t>to distinguish them from other variables since they are global to their object</a:t>
            </a:r>
          </a:p>
          <a:p>
            <a:pPr marL="171450" indent="-171450">
              <a:buFont typeface="Arial" panose="020B0604020202020204" pitchFamily="34" charset="0"/>
              <a:buChar char="•"/>
            </a:pPr>
            <a:r>
              <a:rPr lang="en-US" sz="1100" dirty="0"/>
              <a:t>Use get…, set…., and is… for </a:t>
            </a:r>
            <a:r>
              <a:rPr lang="en-US" sz="1100" dirty="0" err="1"/>
              <a:t>accessor</a:t>
            </a:r>
            <a:r>
              <a:rPr lang="en-US" sz="1100" dirty="0"/>
              <a:t> methods</a:t>
            </a:r>
          </a:p>
          <a:p>
            <a:pPr marL="628650" lvl="1" indent="-171450">
              <a:buFont typeface="Arial" panose="020B0604020202020204" pitchFamily="34" charset="0"/>
              <a:buChar char="•"/>
            </a:pPr>
            <a:r>
              <a:rPr lang="en-US" sz="1100" dirty="0"/>
              <a:t>as in </a:t>
            </a:r>
            <a:r>
              <a:rPr lang="en-US" sz="1100" dirty="0" err="1"/>
              <a:t>getName</a:t>
            </a:r>
            <a:r>
              <a:rPr lang="en-US" sz="1100" dirty="0"/>
              <a:t>(), </a:t>
            </a:r>
            <a:r>
              <a:rPr lang="en-US" sz="1100" dirty="0" err="1"/>
              <a:t>setName</a:t>
            </a:r>
            <a:r>
              <a:rPr lang="en-US" sz="1100" dirty="0"/>
              <a:t>(), </a:t>
            </a:r>
            <a:r>
              <a:rPr lang="en-US" sz="1100" dirty="0" err="1"/>
              <a:t>isBox</a:t>
            </a:r>
            <a:r>
              <a:rPr lang="en-US" sz="1100" dirty="0"/>
              <a:t>() (returns Boolean)</a:t>
            </a:r>
          </a:p>
          <a:p>
            <a:pPr marL="171450" indent="-171450">
              <a:buFont typeface="Arial" panose="020B0604020202020204" pitchFamily="34" charset="0"/>
              <a:buChar char="•"/>
            </a:pPr>
            <a:r>
              <a:rPr lang="en-US" sz="1100" dirty="0"/>
              <a:t>Additional getters and setters of collections</a:t>
            </a:r>
          </a:p>
          <a:p>
            <a:pPr marL="628650" lvl="1" indent="-171450">
              <a:buFont typeface="Arial" panose="020B0604020202020204" pitchFamily="34" charset="0"/>
              <a:buChar char="•"/>
            </a:pPr>
            <a:r>
              <a:rPr lang="en-US" sz="1100" dirty="0"/>
              <a:t>e.g., </a:t>
            </a:r>
            <a:r>
              <a:rPr lang="en-US" sz="1100" dirty="0" err="1"/>
              <a:t>insertIntoName</a:t>
            </a:r>
            <a:r>
              <a:rPr lang="en-US" sz="1100" dirty="0"/>
              <a:t>(), </a:t>
            </a:r>
            <a:r>
              <a:rPr lang="en-US" sz="1100" dirty="0" err="1"/>
              <a:t>removeFromName</a:t>
            </a:r>
            <a:r>
              <a:rPr lang="en-US" sz="1100" dirty="0"/>
              <a:t>().</a:t>
            </a:r>
          </a:p>
          <a:p>
            <a:pPr marL="171450" indent="-171450">
              <a:buFont typeface="Arial" panose="020B0604020202020204" pitchFamily="34" charset="0"/>
              <a:buChar char="•"/>
            </a:pPr>
            <a:r>
              <a:rPr lang="en-US" sz="1100" dirty="0"/>
              <a:t>Consider preceding with standard letters or combinations of letters </a:t>
            </a:r>
          </a:p>
          <a:p>
            <a:pPr marL="628650" lvl="1" indent="-171450">
              <a:buFont typeface="Arial" panose="020B0604020202020204" pitchFamily="34" charset="0"/>
              <a:buChar char="•"/>
            </a:pPr>
            <a:r>
              <a:rPr lang="en-US" sz="1100" dirty="0"/>
              <a:t>e.g., C….. for classes as in </a:t>
            </a:r>
            <a:r>
              <a:rPr lang="en-US" sz="1100" dirty="0" err="1"/>
              <a:t>CCustomer</a:t>
            </a:r>
            <a:r>
              <a:rPr lang="en-US" sz="1100" dirty="0"/>
              <a:t> etc.  </a:t>
            </a:r>
          </a:p>
          <a:p>
            <a:pPr marL="628650" lvl="1" indent="-171450">
              <a:buFont typeface="Arial" panose="020B0604020202020204" pitchFamily="34" charset="0"/>
              <a:buChar char="•"/>
            </a:pPr>
            <a:r>
              <a:rPr lang="en-US" sz="1100" dirty="0"/>
              <a:t> useful when the importance of knowing the types of names exceeds the awkwardness of strange-looking names.  </a:t>
            </a:r>
          </a:p>
          <a:p>
            <a:pPr marL="628650" lvl="1" indent="-171450">
              <a:buFont typeface="Arial" panose="020B0604020202020204" pitchFamily="34" charset="0"/>
              <a:buChar char="•"/>
            </a:pPr>
            <a:r>
              <a:rPr lang="en-US" sz="1100" dirty="0"/>
              <a:t>or place these type descriptors at the end </a:t>
            </a:r>
          </a:p>
          <a:p>
            <a:pPr marL="171450" indent="-171450">
              <a:buFont typeface="Arial" panose="020B0604020202020204" pitchFamily="34" charset="0"/>
              <a:buChar char="•"/>
            </a:pPr>
            <a:r>
              <a:rPr lang="en-US" sz="1100" dirty="0"/>
              <a:t>And/or distinguish between instance variables, local variables and parameters</a:t>
            </a:r>
          </a:p>
          <a:p>
            <a:pPr marL="628650" lvl="1" indent="-171450">
              <a:buFont typeface="Arial" panose="020B0604020202020204" pitchFamily="34" charset="0"/>
              <a:buChar char="•"/>
            </a:pPr>
            <a:r>
              <a:rPr lang="en-US" sz="1100" dirty="0"/>
              <a:t>_length,   length and   </a:t>
            </a:r>
            <a:r>
              <a:rPr lang="en-US" sz="1100" dirty="0" err="1"/>
              <a:t>aLength</a:t>
            </a:r>
            <a:endParaRPr lang="en-US" sz="1100" dirty="0"/>
          </a:p>
        </p:txBody>
      </p:sp>
      <p:sp>
        <p:nvSpPr>
          <p:cNvPr id="4" name="Slide Number Placeholder 3"/>
          <p:cNvSpPr>
            <a:spLocks noGrp="1"/>
          </p:cNvSpPr>
          <p:nvPr>
            <p:ph type="sldNum" sz="quarter" idx="10"/>
          </p:nvPr>
        </p:nvSpPr>
        <p:spPr/>
        <p:txBody>
          <a:bodyPr/>
          <a:lstStyle/>
          <a:p>
            <a:pPr>
              <a:defRPr/>
            </a:pPr>
            <a:fld id="{02407299-8F8E-470E-A2BB-1AEEAB1DD04C}" type="slidenum">
              <a:rPr lang="en-US" smtClean="0"/>
              <a:pPr>
                <a:defRPr/>
              </a:pPr>
              <a:t>10</a:t>
            </a:fld>
            <a:endParaRPr lang="en-US"/>
          </a:p>
        </p:txBody>
      </p:sp>
      <p:sp>
        <p:nvSpPr>
          <p:cNvPr id="5" name="Date Placeholder 4"/>
          <p:cNvSpPr>
            <a:spLocks noGrp="1"/>
          </p:cNvSpPr>
          <p:nvPr>
            <p:ph type="dt" idx="11"/>
          </p:nvPr>
        </p:nvSpPr>
        <p:spPr/>
        <p:txBody>
          <a:bodyPr/>
          <a:lstStyle/>
          <a:p>
            <a:pPr>
              <a:defRPr/>
            </a:pPr>
            <a:fld id="{4A1E5D1B-DA0D-47FC-8EC9-BB4DBED4BDA4}" type="datetime1">
              <a:rPr lang="en-US" smtClean="0"/>
              <a:t>3/29/2023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3300521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6349" y="1"/>
            <a:ext cx="12192000" cy="5293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6350" y="-24063"/>
            <a:ext cx="12185652"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3897256"/>
            <a:ext cx="7772400" cy="1463040"/>
          </a:xfrm>
        </p:spPr>
        <p:txBody>
          <a:bodyPr anchor="ctr">
            <a:normAutofit/>
          </a:bodyPr>
          <a:lstStyle>
            <a:lvl1pPr algn="r">
              <a:defRPr sz="3600" spc="200" baseline="0"/>
            </a:lvl1pPr>
          </a:lstStyle>
          <a:p>
            <a:r>
              <a:rPr lang="en-US"/>
              <a:t>Click to edit Master title style</a:t>
            </a:r>
            <a:endParaRPr lang="en-US" dirty="0"/>
          </a:p>
        </p:txBody>
      </p:sp>
      <p:sp>
        <p:nvSpPr>
          <p:cNvPr id="3" name="Subtitle 2"/>
          <p:cNvSpPr>
            <a:spLocks noGrp="1"/>
          </p:cNvSpPr>
          <p:nvPr>
            <p:ph type="subTitle" idx="1" hasCustomPrompt="1"/>
          </p:nvPr>
        </p:nvSpPr>
        <p:spPr>
          <a:xfrm>
            <a:off x="8610600" y="3897256"/>
            <a:ext cx="3200400" cy="1463040"/>
          </a:xfrm>
        </p:spPr>
        <p:txBody>
          <a:bodyPr lIns="91440" rIns="91440" anchor="ctr">
            <a:normAutofit/>
          </a:bodyPr>
          <a:lstStyle>
            <a:lvl1pPr marL="0" indent="0" algn="l">
              <a:lnSpc>
                <a:spcPct val="100000"/>
              </a:lnSpc>
              <a:spcBef>
                <a:spcPts val="0"/>
              </a:spcBef>
              <a:buNone/>
              <a:defRPr sz="160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Thang</a:t>
            </a:r>
            <a:r>
              <a:rPr lang="en-US" dirty="0"/>
              <a:t> Bui</a:t>
            </a:r>
          </a:p>
        </p:txBody>
      </p:sp>
      <p:cxnSp>
        <p:nvCxnSpPr>
          <p:cNvPr id="8" name="Straight Connector 7"/>
          <p:cNvCxnSpPr/>
          <p:nvPr/>
        </p:nvCxnSpPr>
        <p:spPr>
          <a:xfrm flipV="1">
            <a:off x="8386843" y="4201225"/>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34709"/>
            <a:ext cx="1278800" cy="871990"/>
          </a:xfrm>
          <a:prstGeom prst="rect">
            <a:avLst/>
          </a:prstGeom>
        </p:spPr>
      </p:pic>
      <p:sp>
        <p:nvSpPr>
          <p:cNvPr id="11" name="Title 1"/>
          <p:cNvSpPr txBox="1">
            <a:spLocks/>
          </p:cNvSpPr>
          <p:nvPr/>
        </p:nvSpPr>
        <p:spPr>
          <a:xfrm>
            <a:off x="3322651" y="529389"/>
            <a:ext cx="7772400" cy="2317424"/>
          </a:xfrm>
          <a:prstGeom prst="rect">
            <a:avLst/>
          </a:prstGeom>
        </p:spPr>
        <p:txBody>
          <a:bodyPr vert="horz" lIns="91440" tIns="45720" rIns="91440" bIns="45720" rtlCol="0" anchor="ctr">
            <a:noAutofit/>
          </a:bodyPr>
          <a:lstStyle>
            <a:lvl1pPr algn="r" defTabSz="914400" rtl="0" eaLnBrk="1" latinLnBrk="0" hangingPunct="1">
              <a:lnSpc>
                <a:spcPct val="80000"/>
              </a:lnSpc>
              <a:spcBef>
                <a:spcPct val="0"/>
              </a:spcBef>
              <a:buNone/>
              <a:defRPr sz="4400" kern="1200" cap="all" spc="200" baseline="0">
                <a:solidFill>
                  <a:schemeClr val="tx1">
                    <a:lumMod val="95000"/>
                    <a:lumOff val="5000"/>
                  </a:schemeClr>
                </a:solidFill>
                <a:latin typeface="+mj-lt"/>
                <a:ea typeface="+mj-ea"/>
                <a:cs typeface="+mj-cs"/>
              </a:defRPr>
            </a:lvl1pPr>
          </a:lstStyle>
          <a:p>
            <a:pPr fontAlgn="auto">
              <a:spcAft>
                <a:spcPts val="0"/>
              </a:spcAft>
            </a:pPr>
            <a:r>
              <a:rPr lang="en-US" sz="8000" dirty="0"/>
              <a:t>Software engineering</a:t>
            </a:r>
          </a:p>
        </p:txBody>
      </p:sp>
      <p:sp>
        <p:nvSpPr>
          <p:cNvPr id="12" name="Rectangle 11"/>
          <p:cNvSpPr/>
          <p:nvPr/>
        </p:nvSpPr>
        <p:spPr>
          <a:xfrm>
            <a:off x="1191768" y="6525692"/>
            <a:ext cx="7418832" cy="276999"/>
          </a:xfrm>
          <a:prstGeom prst="rect">
            <a:avLst/>
          </a:prstGeom>
        </p:spPr>
        <p:txBody>
          <a:bodyPr wrap="square">
            <a:spAutoFit/>
          </a:bodyPr>
          <a:lstStyle/>
          <a:p>
            <a:r>
              <a:rPr lang="en-US" sz="1200" dirty="0"/>
              <a:t>Adapted from https://iansommerville.com/software-engineering-book/slides/</a:t>
            </a:r>
          </a:p>
        </p:txBody>
      </p:sp>
      <p:sp>
        <p:nvSpPr>
          <p:cNvPr id="13" name="TextBox 12"/>
          <p:cNvSpPr txBox="1"/>
          <p:nvPr/>
        </p:nvSpPr>
        <p:spPr>
          <a:xfrm>
            <a:off x="9284299" y="2410485"/>
            <a:ext cx="1358064" cy="707886"/>
          </a:xfrm>
          <a:prstGeom prst="rect">
            <a:avLst/>
          </a:prstGeom>
          <a:noFill/>
        </p:spPr>
        <p:txBody>
          <a:bodyPr wrap="none" rtlCol="0">
            <a:spAutoFit/>
          </a:bodyPr>
          <a:lstStyle/>
          <a:p>
            <a:r>
              <a:rPr lang="en-US" sz="4000" dirty="0">
                <a:latin typeface="+mj-lt"/>
              </a:rPr>
              <a:t>CO3001</a:t>
            </a:r>
          </a:p>
        </p:txBody>
      </p:sp>
    </p:spTree>
    <p:extLst>
      <p:ext uri="{BB962C8B-B14F-4D97-AF65-F5344CB8AC3E}">
        <p14:creationId xmlns:p14="http://schemas.microsoft.com/office/powerpoint/2010/main" val="3763574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24130" y="6470704"/>
            <a:ext cx="2154143" cy="274320"/>
          </a:xfrm>
          <a:prstGeom prst="rect">
            <a:avLst/>
          </a:prstGeom>
        </p:spPr>
        <p:txBody>
          <a:bodyPr/>
          <a:lstStyle/>
          <a:p>
            <a:fld id="{EA267463-1597-43CB-81F7-3E2CC6B2BD59}" type="datetime1">
              <a:rPr lang="nb-NO" smtClean="0"/>
              <a:t>29.03.2023</a:t>
            </a:fld>
            <a:endParaRPr lang="en-US"/>
          </a:p>
        </p:txBody>
      </p:sp>
      <p:sp>
        <p:nvSpPr>
          <p:cNvPr id="5" name="Footer Placeholder 4"/>
          <p:cNvSpPr>
            <a:spLocks noGrp="1"/>
          </p:cNvSpPr>
          <p:nvPr>
            <p:ph type="ftr" sz="quarter" idx="11"/>
          </p:nvPr>
        </p:nvSpPr>
        <p:spPr/>
        <p:txBody>
          <a:bodyPr/>
          <a:lstStyle/>
          <a:p>
            <a:r>
              <a:rPr lang="en-US"/>
              <a:t>Chapter 7.3. More on Implementation</a:t>
            </a:r>
          </a:p>
        </p:txBody>
      </p:sp>
      <p:sp>
        <p:nvSpPr>
          <p:cNvPr id="6" name="Slide Number Placeholder 5"/>
          <p:cNvSpPr>
            <a:spLocks noGrp="1"/>
          </p:cNvSpPr>
          <p:nvPr>
            <p:ph type="sldNum" sz="quarter" idx="12"/>
          </p:nvPr>
        </p:nvSpPr>
        <p:spPr/>
        <p:txBody>
          <a:bodyPr/>
          <a:lstStyle/>
          <a:p>
            <a:fld id="{EC33B370-F672-B743-B3AF-248A63C17270}" type="slidenum">
              <a:rPr lang="en-US" smtClean="0"/>
              <a:pPr/>
              <a:t>‹#›</a:t>
            </a:fld>
            <a:endParaRPr lang="en-US"/>
          </a:p>
        </p:txBody>
      </p:sp>
    </p:spTree>
    <p:extLst>
      <p:ext uri="{BB962C8B-B14F-4D97-AF65-F5344CB8AC3E}">
        <p14:creationId xmlns:p14="http://schemas.microsoft.com/office/powerpoint/2010/main" val="2954862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24130" y="6470704"/>
            <a:ext cx="2154143" cy="274320"/>
          </a:xfrm>
          <a:prstGeom prst="rect">
            <a:avLst/>
          </a:prstGeom>
        </p:spPr>
        <p:txBody>
          <a:bodyPr/>
          <a:lstStyle/>
          <a:p>
            <a:fld id="{3CD53F29-7FAE-4ED3-A22A-A0AC411E841E}" type="datetime1">
              <a:rPr lang="nb-NO" smtClean="0"/>
              <a:t>29.03.2023</a:t>
            </a:fld>
            <a:endParaRPr lang="en-US"/>
          </a:p>
        </p:txBody>
      </p:sp>
      <p:sp>
        <p:nvSpPr>
          <p:cNvPr id="5" name="Footer Placeholder 4"/>
          <p:cNvSpPr>
            <a:spLocks noGrp="1"/>
          </p:cNvSpPr>
          <p:nvPr>
            <p:ph type="ftr" sz="quarter" idx="11"/>
          </p:nvPr>
        </p:nvSpPr>
        <p:spPr/>
        <p:txBody>
          <a:bodyPr/>
          <a:lstStyle/>
          <a:p>
            <a:r>
              <a:rPr lang="en-US"/>
              <a:t>Chapter 7.3. More on Implementation</a:t>
            </a:r>
          </a:p>
        </p:txBody>
      </p:sp>
      <p:sp>
        <p:nvSpPr>
          <p:cNvPr id="6" name="Slide Number Placeholder 5"/>
          <p:cNvSpPr>
            <a:spLocks noGrp="1"/>
          </p:cNvSpPr>
          <p:nvPr>
            <p:ph type="sldNum" sz="quarter" idx="12"/>
          </p:nvPr>
        </p:nvSpPr>
        <p:spPr/>
        <p:txBody>
          <a:bodyPr/>
          <a:lstStyle/>
          <a:p>
            <a:fld id="{EC33B370-F672-B743-B3AF-248A63C17270}" type="slidenum">
              <a:rPr lang="en-US" smtClean="0"/>
              <a:pPr/>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64800"/>
            <a:ext cx="869947" cy="593200"/>
          </a:xfrm>
          <a:prstGeom prst="rect">
            <a:avLst/>
          </a:prstGeom>
        </p:spPr>
      </p:pic>
    </p:spTree>
    <p:extLst>
      <p:ext uri="{BB962C8B-B14F-4D97-AF65-F5344CB8AC3E}">
        <p14:creationId xmlns:p14="http://schemas.microsoft.com/office/powerpoint/2010/main" val="4292444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Only">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24130" y="6470704"/>
            <a:ext cx="2154143" cy="274320"/>
          </a:xfrm>
          <a:prstGeom prst="rect">
            <a:avLst/>
          </a:prstGeom>
        </p:spPr>
        <p:txBody>
          <a:bodyPr rtlCol="0"/>
          <a:lstStyle>
            <a:lvl1pPr>
              <a:defRPr smtClean="0">
                <a:latin typeface="Arial" pitchFamily="34" charset="0"/>
                <a:cs typeface="Arial" pitchFamily="34" charset="0"/>
              </a:defRPr>
            </a:lvl1pPr>
          </a:lstStyle>
          <a:p>
            <a:fld id="{4567E816-16E4-423A-9B29-3F8133B30BE1}" type="datetime1">
              <a:rPr lang="nb-NO" smtClean="0"/>
              <a:t>29.03.2023</a:t>
            </a:fld>
            <a:endParaRPr lang="en-US" dirty="0"/>
          </a:p>
        </p:txBody>
      </p:sp>
      <p:sp>
        <p:nvSpPr>
          <p:cNvPr id="3" name="Footer Placeholder 2"/>
          <p:cNvSpPr>
            <a:spLocks noGrp="1"/>
          </p:cNvSpPr>
          <p:nvPr>
            <p:ph type="ftr" sz="quarter" idx="11"/>
          </p:nvPr>
        </p:nvSpPr>
        <p:spPr/>
        <p:txBody>
          <a:bodyPr/>
          <a:lstStyle>
            <a:lvl1pPr>
              <a:defRPr/>
            </a:lvl1pPr>
          </a:lstStyle>
          <a:p>
            <a:r>
              <a:rPr lang="en-US"/>
              <a:t>Chapter 7.3. More on Implementation</a:t>
            </a:r>
          </a:p>
        </p:txBody>
      </p:sp>
      <p:sp>
        <p:nvSpPr>
          <p:cNvPr id="4" name="Slide Number Placeholder 3"/>
          <p:cNvSpPr>
            <a:spLocks noGrp="1"/>
          </p:cNvSpPr>
          <p:nvPr>
            <p:ph type="sldNum" sz="quarter" idx="12"/>
          </p:nvPr>
        </p:nvSpPr>
        <p:spPr/>
        <p:txBody>
          <a:bodyPr/>
          <a:lstStyle>
            <a:lvl1pPr>
              <a:defRPr/>
            </a:lvl1pPr>
          </a:lstStyle>
          <a:p>
            <a:fld id="{EC33B370-F672-B743-B3AF-248A63C17270}" type="slidenum">
              <a:rPr lang="en-US" smtClean="0"/>
              <a:pPr/>
              <a:t>‹#›</a:t>
            </a:fld>
            <a:endParaRPr lang="en-US"/>
          </a:p>
        </p:txBody>
      </p:sp>
      <p:sp>
        <p:nvSpPr>
          <p:cNvPr id="7" name="Content Placeholder 2"/>
          <p:cNvSpPr>
            <a:spLocks noGrp="1"/>
          </p:cNvSpPr>
          <p:nvPr>
            <p:ph idx="1"/>
          </p:nvPr>
        </p:nvSpPr>
        <p:spPr>
          <a:xfrm>
            <a:off x="609600" y="673100"/>
            <a:ext cx="10972800" cy="5803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6346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24130" y="6470704"/>
            <a:ext cx="2154143" cy="274320"/>
          </a:xfrm>
          <a:prstGeom prst="rect">
            <a:avLst/>
          </a:prstGeom>
        </p:spPr>
        <p:txBody>
          <a:bodyPr/>
          <a:lstStyle/>
          <a:p>
            <a:fld id="{35731269-D84E-417B-920D-B33105E8501B}" type="datetime1">
              <a:rPr lang="nb-NO" smtClean="0"/>
              <a:t>29.03.2023</a:t>
            </a:fld>
            <a:endParaRPr lang="en-US" dirty="0"/>
          </a:p>
        </p:txBody>
      </p:sp>
      <p:sp>
        <p:nvSpPr>
          <p:cNvPr id="5" name="Footer Placeholder 4"/>
          <p:cNvSpPr>
            <a:spLocks noGrp="1"/>
          </p:cNvSpPr>
          <p:nvPr>
            <p:ph type="ftr" sz="quarter" idx="11"/>
          </p:nvPr>
        </p:nvSpPr>
        <p:spPr/>
        <p:txBody>
          <a:bodyPr/>
          <a:lstStyle/>
          <a:p>
            <a:r>
              <a:rPr lang="en-US"/>
              <a:t>Chapter 7.3. More on Implementation</a:t>
            </a:r>
          </a:p>
        </p:txBody>
      </p:sp>
      <p:sp>
        <p:nvSpPr>
          <p:cNvPr id="6" name="Slide Number Placeholder 5"/>
          <p:cNvSpPr>
            <a:spLocks noGrp="1"/>
          </p:cNvSpPr>
          <p:nvPr>
            <p:ph type="sldNum" sz="quarter" idx="12"/>
          </p:nvPr>
        </p:nvSpPr>
        <p:spPr/>
        <p:txBody>
          <a:bodyPr/>
          <a:lstStyle/>
          <a:p>
            <a:fld id="{EC33B370-F672-B743-B3AF-248A63C17270}" type="slidenum">
              <a:rPr lang="en-US" smtClean="0"/>
              <a:pPr/>
              <a:t>‹#›</a:t>
            </a:fld>
            <a:endParaRPr lang="en-US"/>
          </a:p>
        </p:txBody>
      </p:sp>
    </p:spTree>
    <p:extLst>
      <p:ext uri="{BB962C8B-B14F-4D97-AF65-F5344CB8AC3E}">
        <p14:creationId xmlns:p14="http://schemas.microsoft.com/office/powerpoint/2010/main" val="2778304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2192000" cy="57751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6350" y="1"/>
            <a:ext cx="12185652"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3885224"/>
            <a:ext cx="77724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3885224"/>
            <a:ext cx="32004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024130" y="6470704"/>
            <a:ext cx="2154143" cy="274320"/>
          </a:xfrm>
          <a:prstGeom prst="rect">
            <a:avLst/>
          </a:prstGeom>
        </p:spPr>
        <p:txBody>
          <a:bodyPr/>
          <a:lstStyle/>
          <a:p>
            <a:fld id="{FA94AACC-DA84-4F70-9296-06C1D6DDBA57}" type="datetime1">
              <a:rPr lang="nb-NO" smtClean="0"/>
              <a:t>29.03.2023</a:t>
            </a:fld>
            <a:endParaRPr lang="en-US" dirty="0"/>
          </a:p>
        </p:txBody>
      </p:sp>
      <p:sp>
        <p:nvSpPr>
          <p:cNvPr id="5" name="Footer Placeholder 4"/>
          <p:cNvSpPr>
            <a:spLocks noGrp="1"/>
          </p:cNvSpPr>
          <p:nvPr>
            <p:ph type="ftr" sz="quarter" idx="11"/>
          </p:nvPr>
        </p:nvSpPr>
        <p:spPr/>
        <p:txBody>
          <a:bodyPr/>
          <a:lstStyle/>
          <a:p>
            <a:r>
              <a:rPr lang="en-US"/>
              <a:t>Chapter 7.3. More on Implementation</a:t>
            </a:r>
          </a:p>
        </p:txBody>
      </p:sp>
      <p:sp>
        <p:nvSpPr>
          <p:cNvPr id="6" name="Slide Number Placeholder 5"/>
          <p:cNvSpPr>
            <a:spLocks noGrp="1"/>
          </p:cNvSpPr>
          <p:nvPr>
            <p:ph type="sldNum" sz="quarter" idx="12"/>
          </p:nvPr>
        </p:nvSpPr>
        <p:spPr/>
        <p:txBody>
          <a:bodyPr/>
          <a:lstStyle/>
          <a:p>
            <a:fld id="{EC33B370-F672-B743-B3AF-248A63C17270}" type="slidenum">
              <a:rPr lang="en-US" smtClean="0"/>
              <a:pPr/>
              <a:t>‹#›</a:t>
            </a:fld>
            <a:endParaRPr lang="en-US"/>
          </a:p>
        </p:txBody>
      </p:sp>
      <p:cxnSp>
        <p:nvCxnSpPr>
          <p:cNvPr id="8" name="Straight Connector 7"/>
          <p:cNvCxnSpPr/>
          <p:nvPr/>
        </p:nvCxnSpPr>
        <p:spPr>
          <a:xfrm flipV="1">
            <a:off x="8386843" y="4189193"/>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64800"/>
            <a:ext cx="869947" cy="593200"/>
          </a:xfrm>
          <a:prstGeom prst="rect">
            <a:avLst/>
          </a:prstGeom>
        </p:spPr>
      </p:pic>
    </p:spTree>
    <p:extLst>
      <p:ext uri="{BB962C8B-B14F-4D97-AF65-F5344CB8AC3E}">
        <p14:creationId xmlns:p14="http://schemas.microsoft.com/office/powerpoint/2010/main" val="1877441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96254"/>
            <a:ext cx="10786873" cy="12272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1524002"/>
            <a:ext cx="4965192" cy="4785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81011" y="1524002"/>
            <a:ext cx="5329988" cy="4785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024130" y="6470704"/>
            <a:ext cx="2154143" cy="274320"/>
          </a:xfrm>
          <a:prstGeom prst="rect">
            <a:avLst/>
          </a:prstGeom>
        </p:spPr>
        <p:txBody>
          <a:bodyPr/>
          <a:lstStyle/>
          <a:p>
            <a:fld id="{9AF012D5-FCD3-4AC0-B590-3BB7CDCBD55A}" type="datetime1">
              <a:rPr lang="nb-NO" smtClean="0"/>
              <a:t>29.03.2023</a:t>
            </a:fld>
            <a:endParaRPr lang="en-US" dirty="0"/>
          </a:p>
        </p:txBody>
      </p:sp>
      <p:sp>
        <p:nvSpPr>
          <p:cNvPr id="6" name="Footer Placeholder 5"/>
          <p:cNvSpPr>
            <a:spLocks noGrp="1"/>
          </p:cNvSpPr>
          <p:nvPr>
            <p:ph type="ftr" sz="quarter" idx="11"/>
          </p:nvPr>
        </p:nvSpPr>
        <p:spPr/>
        <p:txBody>
          <a:bodyPr/>
          <a:lstStyle/>
          <a:p>
            <a:r>
              <a:rPr lang="en-US"/>
              <a:t>Chapter 7.3. More on Implementation</a:t>
            </a:r>
          </a:p>
        </p:txBody>
      </p:sp>
      <p:sp>
        <p:nvSpPr>
          <p:cNvPr id="7" name="Slide Number Placeholder 6"/>
          <p:cNvSpPr>
            <a:spLocks noGrp="1"/>
          </p:cNvSpPr>
          <p:nvPr>
            <p:ph type="sldNum" sz="quarter" idx="12"/>
          </p:nvPr>
        </p:nvSpPr>
        <p:spPr/>
        <p:txBody>
          <a:bodyPr/>
          <a:lstStyle/>
          <a:p>
            <a:fld id="{EC33B370-F672-B743-B3AF-248A63C17270}" type="slidenum">
              <a:rPr lang="en-US" smtClean="0"/>
              <a:pPr/>
              <a:t>‹#›</a:t>
            </a:fld>
            <a:endParaRPr lang="en-US"/>
          </a:p>
        </p:txBody>
      </p:sp>
    </p:spTree>
    <p:extLst>
      <p:ext uri="{BB962C8B-B14F-4D97-AF65-F5344CB8AC3E}">
        <p14:creationId xmlns:p14="http://schemas.microsoft.com/office/powerpoint/2010/main" val="1441754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84222"/>
            <a:ext cx="10786873" cy="12392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524002"/>
            <a:ext cx="513604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346962"/>
            <a:ext cx="5136040" cy="3962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843" y="1524002"/>
            <a:ext cx="5394157"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6416843" y="2346962"/>
            <a:ext cx="5394157" cy="3962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024130" y="6470704"/>
            <a:ext cx="2154143" cy="274320"/>
          </a:xfrm>
          <a:prstGeom prst="rect">
            <a:avLst/>
          </a:prstGeom>
        </p:spPr>
        <p:txBody>
          <a:bodyPr/>
          <a:lstStyle/>
          <a:p>
            <a:fld id="{31F2BBAE-6064-484C-BDBB-D9B9C726B049}" type="datetime1">
              <a:rPr lang="nb-NO" smtClean="0"/>
              <a:t>29.03.2023</a:t>
            </a:fld>
            <a:endParaRPr lang="en-US" dirty="0"/>
          </a:p>
        </p:txBody>
      </p:sp>
      <p:sp>
        <p:nvSpPr>
          <p:cNvPr id="8" name="Footer Placeholder 7"/>
          <p:cNvSpPr>
            <a:spLocks noGrp="1"/>
          </p:cNvSpPr>
          <p:nvPr>
            <p:ph type="ftr" sz="quarter" idx="11"/>
          </p:nvPr>
        </p:nvSpPr>
        <p:spPr/>
        <p:txBody>
          <a:bodyPr/>
          <a:lstStyle/>
          <a:p>
            <a:r>
              <a:rPr lang="en-US"/>
              <a:t>Chapter 7.3. More on Implementation</a:t>
            </a:r>
          </a:p>
        </p:txBody>
      </p:sp>
      <p:sp>
        <p:nvSpPr>
          <p:cNvPr id="9" name="Slide Number Placeholder 8"/>
          <p:cNvSpPr>
            <a:spLocks noGrp="1"/>
          </p:cNvSpPr>
          <p:nvPr>
            <p:ph type="sldNum" sz="quarter" idx="12"/>
          </p:nvPr>
        </p:nvSpPr>
        <p:spPr/>
        <p:txBody>
          <a:bodyPr/>
          <a:lstStyle/>
          <a:p>
            <a:fld id="{EC33B370-F672-B743-B3AF-248A63C17270}" type="slidenum">
              <a:rPr lang="en-US" smtClean="0"/>
              <a:pPr/>
              <a:t>‹#›</a:t>
            </a:fld>
            <a:endParaRPr lang="en-US"/>
          </a:p>
        </p:txBody>
      </p:sp>
    </p:spTree>
    <p:extLst>
      <p:ext uri="{BB962C8B-B14F-4D97-AF65-F5344CB8AC3E}">
        <p14:creationId xmlns:p14="http://schemas.microsoft.com/office/powerpoint/2010/main" val="1211138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1024130" y="6470704"/>
            <a:ext cx="2154143" cy="274320"/>
          </a:xfrm>
          <a:prstGeom prst="rect">
            <a:avLst/>
          </a:prstGeom>
        </p:spPr>
        <p:txBody>
          <a:bodyPr/>
          <a:lstStyle/>
          <a:p>
            <a:fld id="{F95C0B5C-2EB8-477C-8C1B-023679863D86}" type="datetime1">
              <a:rPr lang="nb-NO" smtClean="0"/>
              <a:t>29.03.2023</a:t>
            </a:fld>
            <a:endParaRPr lang="en-US" dirty="0"/>
          </a:p>
        </p:txBody>
      </p:sp>
      <p:sp>
        <p:nvSpPr>
          <p:cNvPr id="4" name="Footer Placeholder 3"/>
          <p:cNvSpPr>
            <a:spLocks noGrp="1"/>
          </p:cNvSpPr>
          <p:nvPr>
            <p:ph type="ftr" sz="quarter" idx="11"/>
          </p:nvPr>
        </p:nvSpPr>
        <p:spPr/>
        <p:txBody>
          <a:bodyPr/>
          <a:lstStyle/>
          <a:p>
            <a:r>
              <a:rPr lang="en-US"/>
              <a:t>Chapter 7.3. More on Implementation</a:t>
            </a:r>
          </a:p>
        </p:txBody>
      </p:sp>
      <p:sp>
        <p:nvSpPr>
          <p:cNvPr id="5" name="Slide Number Placeholder 4"/>
          <p:cNvSpPr>
            <a:spLocks noGrp="1"/>
          </p:cNvSpPr>
          <p:nvPr>
            <p:ph type="sldNum" sz="quarter" idx="12"/>
          </p:nvPr>
        </p:nvSpPr>
        <p:spPr/>
        <p:txBody>
          <a:bodyPr/>
          <a:lstStyle/>
          <a:p>
            <a:fld id="{EC33B370-F672-B743-B3AF-248A63C17270}" type="slidenum">
              <a:rPr lang="en-US" smtClean="0"/>
              <a:pPr/>
              <a:t>‹#›</a:t>
            </a:fld>
            <a:endParaRPr lang="en-US"/>
          </a:p>
        </p:txBody>
      </p:sp>
    </p:spTree>
    <p:extLst>
      <p:ext uri="{BB962C8B-B14F-4D97-AF65-F5344CB8AC3E}">
        <p14:creationId xmlns:p14="http://schemas.microsoft.com/office/powerpoint/2010/main" val="3471852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24130" y="6470704"/>
            <a:ext cx="2154143" cy="274320"/>
          </a:xfrm>
          <a:prstGeom prst="rect">
            <a:avLst/>
          </a:prstGeom>
        </p:spPr>
        <p:txBody>
          <a:bodyPr/>
          <a:lstStyle/>
          <a:p>
            <a:fld id="{47096BB5-34B9-4F3F-8D60-04A62AF84EA0}" type="datetime1">
              <a:rPr lang="nb-NO" smtClean="0"/>
              <a:t>29.03.2023</a:t>
            </a:fld>
            <a:endParaRPr lang="en-US" dirty="0"/>
          </a:p>
        </p:txBody>
      </p:sp>
      <p:sp>
        <p:nvSpPr>
          <p:cNvPr id="3" name="Footer Placeholder 2"/>
          <p:cNvSpPr>
            <a:spLocks noGrp="1"/>
          </p:cNvSpPr>
          <p:nvPr>
            <p:ph type="ftr" sz="quarter" idx="11"/>
          </p:nvPr>
        </p:nvSpPr>
        <p:spPr/>
        <p:txBody>
          <a:bodyPr/>
          <a:lstStyle/>
          <a:p>
            <a:r>
              <a:rPr lang="en-US"/>
              <a:t>Chapter 7.3. More on Implementation</a:t>
            </a:r>
          </a:p>
        </p:txBody>
      </p:sp>
      <p:sp>
        <p:nvSpPr>
          <p:cNvPr id="4" name="Slide Number Placeholder 3"/>
          <p:cNvSpPr>
            <a:spLocks noGrp="1"/>
          </p:cNvSpPr>
          <p:nvPr>
            <p:ph type="sldNum" sz="quarter" idx="12"/>
          </p:nvPr>
        </p:nvSpPr>
        <p:spPr/>
        <p:txBody>
          <a:bodyPr/>
          <a:lstStyle/>
          <a:p>
            <a:fld id="{EC33B370-F672-B743-B3AF-248A63C17270}" type="slidenum">
              <a:rPr lang="en-US" smtClean="0"/>
              <a:pPr/>
              <a:t>‹#›</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64800"/>
            <a:ext cx="869947" cy="593200"/>
          </a:xfrm>
          <a:prstGeom prst="rect">
            <a:avLst/>
          </a:prstGeom>
        </p:spPr>
      </p:pic>
    </p:spTree>
    <p:extLst>
      <p:ext uri="{BB962C8B-B14F-4D97-AF65-F5344CB8AC3E}">
        <p14:creationId xmlns:p14="http://schemas.microsoft.com/office/powerpoint/2010/main" val="3132084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024130" y="6470704"/>
            <a:ext cx="2154143" cy="274320"/>
          </a:xfrm>
          <a:prstGeom prst="rect">
            <a:avLst/>
          </a:prstGeom>
        </p:spPr>
        <p:txBody>
          <a:bodyPr/>
          <a:lstStyle/>
          <a:p>
            <a:fld id="{ADCFF27E-7040-4319-9526-0A4C46945924}" type="datetime1">
              <a:rPr lang="nb-NO" smtClean="0"/>
              <a:t>29.03.2023</a:t>
            </a:fld>
            <a:endParaRPr lang="en-US" dirty="0"/>
          </a:p>
        </p:txBody>
      </p:sp>
      <p:sp>
        <p:nvSpPr>
          <p:cNvPr id="6" name="Footer Placeholder 5"/>
          <p:cNvSpPr>
            <a:spLocks noGrp="1"/>
          </p:cNvSpPr>
          <p:nvPr>
            <p:ph type="ftr" sz="quarter" idx="11"/>
          </p:nvPr>
        </p:nvSpPr>
        <p:spPr/>
        <p:txBody>
          <a:bodyPr/>
          <a:lstStyle/>
          <a:p>
            <a:r>
              <a:rPr lang="en-US"/>
              <a:t>Chapter 7.3. More on Implementation</a:t>
            </a:r>
          </a:p>
        </p:txBody>
      </p:sp>
      <p:sp>
        <p:nvSpPr>
          <p:cNvPr id="7" name="Slide Number Placeholder 6"/>
          <p:cNvSpPr>
            <a:spLocks noGrp="1"/>
          </p:cNvSpPr>
          <p:nvPr>
            <p:ph type="sldNum" sz="quarter" idx="12"/>
          </p:nvPr>
        </p:nvSpPr>
        <p:spPr/>
        <p:txBody>
          <a:bodyPr/>
          <a:lstStyle/>
          <a:p>
            <a:fld id="{EC33B370-F672-B743-B3AF-248A63C17270}" type="slidenum">
              <a:rPr lang="en-US" smtClean="0"/>
              <a:pPr/>
              <a:t>‹#›</a:t>
            </a:fld>
            <a:endParaRPr lang="en-US"/>
          </a:p>
        </p:txBody>
      </p:sp>
    </p:spTree>
    <p:extLst>
      <p:ext uri="{BB962C8B-B14F-4D97-AF65-F5344CB8AC3E}">
        <p14:creationId xmlns:p14="http://schemas.microsoft.com/office/powerpoint/2010/main" val="1775014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24130" y="6470704"/>
            <a:ext cx="2154143" cy="274320"/>
          </a:xfrm>
          <a:prstGeom prst="rect">
            <a:avLst/>
          </a:prstGeom>
        </p:spPr>
        <p:txBody>
          <a:bodyPr/>
          <a:lstStyle/>
          <a:p>
            <a:fld id="{2D48A13C-99D7-4EFE-947B-068856DD8C1E}" type="datetime1">
              <a:rPr lang="nb-NO" smtClean="0"/>
              <a:t>29.03.2023</a:t>
            </a:fld>
            <a:endParaRPr lang="en-US"/>
          </a:p>
        </p:txBody>
      </p:sp>
      <p:sp>
        <p:nvSpPr>
          <p:cNvPr id="6" name="Footer Placeholder 5"/>
          <p:cNvSpPr>
            <a:spLocks noGrp="1"/>
          </p:cNvSpPr>
          <p:nvPr>
            <p:ph type="ftr" sz="quarter" idx="11"/>
          </p:nvPr>
        </p:nvSpPr>
        <p:spPr/>
        <p:txBody>
          <a:bodyPr/>
          <a:lstStyle/>
          <a:p>
            <a:r>
              <a:rPr lang="en-US"/>
              <a:t>Chapter 7.3. More on Implementation</a:t>
            </a:r>
          </a:p>
        </p:txBody>
      </p:sp>
      <p:sp>
        <p:nvSpPr>
          <p:cNvPr id="7" name="Slide Number Placeholder 6"/>
          <p:cNvSpPr>
            <a:spLocks noGrp="1"/>
          </p:cNvSpPr>
          <p:nvPr>
            <p:ph type="sldNum" sz="quarter" idx="12"/>
          </p:nvPr>
        </p:nvSpPr>
        <p:spPr/>
        <p:txBody>
          <a:bodyPr/>
          <a:lstStyle/>
          <a:p>
            <a:fld id="{EC33B370-F672-B743-B3AF-248A63C17270}"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64800"/>
            <a:ext cx="869947" cy="593200"/>
          </a:xfrm>
          <a:prstGeom prst="rect">
            <a:avLst/>
          </a:prstGeom>
        </p:spPr>
      </p:pic>
    </p:spTree>
    <p:extLst>
      <p:ext uri="{BB962C8B-B14F-4D97-AF65-F5344CB8AC3E}">
        <p14:creationId xmlns:p14="http://schemas.microsoft.com/office/powerpoint/2010/main" val="3720526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7" y="96254"/>
            <a:ext cx="10786871" cy="121518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1528012"/>
            <a:ext cx="10786872" cy="4781349"/>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Chapter 7.3. More on Implementation</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C33B370-F672-B743-B3AF-248A63C17270}" type="slidenum">
              <a:rPr lang="en-US" smtClean="0"/>
              <a:pPr/>
              <a:t>‹#›</a:t>
            </a:fld>
            <a:endParaRPr lang="en-US"/>
          </a:p>
        </p:txBody>
      </p:sp>
      <p:cxnSp>
        <p:nvCxnSpPr>
          <p:cNvPr id="7" name="Straight Connector 6"/>
          <p:cNvCxnSpPr/>
          <p:nvPr/>
        </p:nvCxnSpPr>
        <p:spPr>
          <a:xfrm flipV="1">
            <a:off x="762000" y="224745"/>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264800"/>
            <a:ext cx="869947" cy="593200"/>
          </a:xfrm>
          <a:prstGeom prst="rect">
            <a:avLst/>
          </a:prstGeom>
        </p:spPr>
      </p:pic>
    </p:spTree>
    <p:extLst>
      <p:ext uri="{BB962C8B-B14F-4D97-AF65-F5344CB8AC3E}">
        <p14:creationId xmlns:p14="http://schemas.microsoft.com/office/powerpoint/2010/main" val="1771131391"/>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Lst>
  <p:hf hdr="0"/>
  <p:txStyles>
    <p:titleStyle>
      <a:lvl1pPr algn="l" defTabSz="914400" rtl="0" eaLnBrk="1" latinLnBrk="0" hangingPunct="1">
        <a:lnSpc>
          <a:spcPct val="80000"/>
        </a:lnSpc>
        <a:spcBef>
          <a:spcPct val="0"/>
        </a:spcBef>
        <a:buNone/>
        <a:defRPr sz="3600" kern="1200" cap="all" spc="100" baseline="0">
          <a:solidFill>
            <a:schemeClr val="tx1">
              <a:lumMod val="95000"/>
              <a:lumOff val="5000"/>
            </a:schemeClr>
          </a:solidFill>
          <a:latin typeface="+mj-lt"/>
          <a:ea typeface="+mj-ea"/>
          <a:cs typeface="+mj-cs"/>
        </a:defRPr>
      </a:lvl1pPr>
    </p:titleStyle>
    <p:bodyStyle>
      <a:lvl1pPr marL="400050" indent="-40005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3200" kern="1200">
          <a:solidFill>
            <a:schemeClr val="tx1"/>
          </a:solidFill>
          <a:latin typeface="+mn-lt"/>
          <a:ea typeface="+mn-ea"/>
          <a:cs typeface="+mn-cs"/>
        </a:defRPr>
      </a:lvl1pPr>
      <a:lvl2pPr marL="627063" indent="-227013"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801688" indent="-174625"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976313" indent="-174625"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1139825" indent="-163513"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anhn/co3001_code_refactoring_lectur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www.oracle.com/technetwork/java/codeconventions-150003.pdf"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p:txBody>
          <a:bodyPr/>
          <a:lstStyle/>
          <a:p>
            <a:r>
              <a:rPr lang="en-AU" dirty="0"/>
              <a:t>Chapter </a:t>
            </a:r>
            <a:r>
              <a:rPr lang="nb-NO" dirty="0"/>
              <a:t>8 – software </a:t>
            </a:r>
            <a:r>
              <a:rPr lang="en-AU" dirty="0"/>
              <a:t>Implementation</a:t>
            </a:r>
          </a:p>
        </p:txBody>
      </p:sp>
      <p:sp>
        <p:nvSpPr>
          <p:cNvPr id="4" name="Subtitle 3"/>
          <p:cNvSpPr>
            <a:spLocks noGrp="1"/>
          </p:cNvSpPr>
          <p:nvPr>
            <p:ph type="subTitle" idx="1"/>
          </p:nvPr>
        </p:nvSpPr>
        <p:spPr/>
        <p:txBody>
          <a:bodyPr/>
          <a:lstStyle/>
          <a:p>
            <a:r>
              <a:rPr lang="en-US" dirty="0"/>
              <a:t>Anh Nguyen-Duc</a:t>
            </a:r>
          </a:p>
          <a:p>
            <a:r>
              <a:rPr lang="en-US" dirty="0"/>
              <a:t>Tho Quan-Thanh</a:t>
            </a:r>
          </a:p>
        </p:txBody>
      </p:sp>
      <p:sp>
        <p:nvSpPr>
          <p:cNvPr id="5" name="TextBox 4"/>
          <p:cNvSpPr txBox="1"/>
          <p:nvPr/>
        </p:nvSpPr>
        <p:spPr>
          <a:xfrm>
            <a:off x="7752184" y="6165304"/>
            <a:ext cx="2736304" cy="369332"/>
          </a:xfrm>
          <a:prstGeom prst="rect">
            <a:avLst/>
          </a:prstGeom>
          <a:noFill/>
        </p:spPr>
        <p:txBody>
          <a:bodyPr wrap="square" rtlCol="0">
            <a:spAutoFit/>
          </a:bodyPr>
          <a:lstStyle/>
          <a:p>
            <a:pPr algn="ctr"/>
            <a:r>
              <a:rPr lang="en-US" b="1" dirty="0">
                <a:solidFill>
                  <a:srgbClr val="0000FF"/>
                </a:solidFill>
              </a:rPr>
              <a:t>WEEK 8</a:t>
            </a:r>
          </a:p>
        </p:txBody>
      </p:sp>
    </p:spTree>
    <p:extLst>
      <p:ext uri="{BB962C8B-B14F-4D97-AF65-F5344CB8AC3E}">
        <p14:creationId xmlns:p14="http://schemas.microsoft.com/office/powerpoint/2010/main" val="3679777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5"/>
          <p:cNvSpPr>
            <a:spLocks noGrp="1" noChangeArrowheads="1"/>
          </p:cNvSpPr>
          <p:nvPr>
            <p:ph type="title"/>
          </p:nvPr>
        </p:nvSpPr>
        <p:spPr/>
        <p:txBody>
          <a:bodyPr/>
          <a:lstStyle/>
          <a:p>
            <a:r>
              <a:rPr lang="en-US"/>
              <a:t>Naming Conventions</a:t>
            </a:r>
          </a:p>
        </p:txBody>
      </p:sp>
      <p:sp>
        <p:nvSpPr>
          <p:cNvPr id="605190" name="Rectangle 6"/>
          <p:cNvSpPr>
            <a:spLocks noGrp="1" noChangeArrowheads="1"/>
          </p:cNvSpPr>
          <p:nvPr>
            <p:ph idx="1"/>
          </p:nvPr>
        </p:nvSpPr>
        <p:spPr/>
        <p:txBody>
          <a:bodyPr>
            <a:normAutofit fontScale="85000" lnSpcReduction="20000"/>
          </a:bodyPr>
          <a:lstStyle/>
          <a:p>
            <a:r>
              <a:rPr lang="en-US"/>
              <a:t>Use concatenated words </a:t>
            </a:r>
          </a:p>
          <a:p>
            <a:pPr lvl="2"/>
            <a:r>
              <a:rPr lang="en-US"/>
              <a:t>e.g., cylinderLength</a:t>
            </a:r>
          </a:p>
          <a:p>
            <a:r>
              <a:rPr lang="en-US"/>
              <a:t>Begin class names with capitals</a:t>
            </a:r>
          </a:p>
          <a:p>
            <a:r>
              <a:rPr lang="en-US"/>
              <a:t>Variable names begin lower case </a:t>
            </a:r>
          </a:p>
          <a:p>
            <a:r>
              <a:rPr lang="en-US"/>
              <a:t>Constants with capitals </a:t>
            </a:r>
          </a:p>
          <a:p>
            <a:pPr lvl="2"/>
            <a:r>
              <a:rPr lang="en-US"/>
              <a:t>as in MAX_N or use static final</a:t>
            </a:r>
          </a:p>
          <a:p>
            <a:r>
              <a:rPr lang="en-US"/>
              <a:t>Data members of classes with an underscore </a:t>
            </a:r>
          </a:p>
          <a:p>
            <a:pPr lvl="2"/>
            <a:r>
              <a:rPr lang="en-US"/>
              <a:t>as in _timeOfDay </a:t>
            </a:r>
          </a:p>
          <a:p>
            <a:r>
              <a:rPr lang="en-US"/>
              <a:t>Use get…, set…., and is… for accessor methods 	</a:t>
            </a:r>
          </a:p>
          <a:p>
            <a:r>
              <a:rPr lang="en-US"/>
              <a:t>Additional getters and setters of collections</a:t>
            </a:r>
          </a:p>
          <a:p>
            <a:r>
              <a:rPr lang="en-US"/>
              <a:t>And/or distinguish between instance variables, local variables and parameters</a:t>
            </a:r>
            <a:endParaRPr lang="en-US" dirty="0"/>
          </a:p>
        </p:txBody>
      </p:sp>
      <p:sp>
        <p:nvSpPr>
          <p:cNvPr id="6" name="Date Placeholder 5"/>
          <p:cNvSpPr>
            <a:spLocks noGrp="1"/>
          </p:cNvSpPr>
          <p:nvPr>
            <p:ph type="dt" sz="half" idx="10"/>
          </p:nvPr>
        </p:nvSpPr>
        <p:spPr/>
        <p:txBody>
          <a:bodyPr/>
          <a:lstStyle/>
          <a:p>
            <a:fld id="{EAFC9A63-C123-4424-A354-89D855219E74}" type="datetime1">
              <a:rPr lang="nb-NO" smtClean="0"/>
              <a:t>29.03.2023</a:t>
            </a:fld>
            <a:endParaRPr lang="en-US"/>
          </a:p>
        </p:txBody>
      </p:sp>
      <p:sp>
        <p:nvSpPr>
          <p:cNvPr id="7" name="Footer Placeholder 6"/>
          <p:cNvSpPr>
            <a:spLocks noGrp="1"/>
          </p:cNvSpPr>
          <p:nvPr>
            <p:ph type="ftr" sz="quarter" idx="11"/>
          </p:nvPr>
        </p:nvSpPr>
        <p:spPr/>
        <p:txBody>
          <a:bodyPr/>
          <a:lstStyle/>
          <a:p>
            <a:r>
              <a:rPr lang="fr-FR"/>
              <a:t>Chapter 7.3. More on Implementation</a:t>
            </a:r>
            <a:endParaRPr lang="en-AU"/>
          </a:p>
        </p:txBody>
      </p:sp>
      <p:sp>
        <p:nvSpPr>
          <p:cNvPr id="8" name="Slide Number Placeholder 7"/>
          <p:cNvSpPr>
            <a:spLocks noGrp="1"/>
          </p:cNvSpPr>
          <p:nvPr>
            <p:ph type="sldNum" sz="quarter" idx="12"/>
          </p:nvPr>
        </p:nvSpPr>
        <p:spPr/>
        <p:txBody>
          <a:bodyPr/>
          <a:lstStyle/>
          <a:p>
            <a:fld id="{958E74C3-62C2-46AF-942D-53E7E0CA0864}" type="slidenum">
              <a:rPr lang="en-AU" smtClean="0"/>
              <a:pPr/>
              <a:t>10</a:t>
            </a:fld>
            <a:endParaRPr lang="en-AU"/>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5190">
                                            <p:txEl>
                                              <p:pRg st="0" end="0"/>
                                            </p:txEl>
                                          </p:spTgt>
                                        </p:tgtEl>
                                        <p:attrNameLst>
                                          <p:attrName>style.visibility</p:attrName>
                                        </p:attrNameLst>
                                      </p:cBhvr>
                                      <p:to>
                                        <p:strVal val="visible"/>
                                      </p:to>
                                    </p:set>
                                    <p:animEffect transition="in" filter="wipe(left)">
                                      <p:cBhvr>
                                        <p:cTn id="7" dur="500"/>
                                        <p:tgtEl>
                                          <p:spTgt spid="605190">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05190">
                                            <p:txEl>
                                              <p:pRg st="1" end="1"/>
                                            </p:txEl>
                                          </p:spTgt>
                                        </p:tgtEl>
                                        <p:attrNameLst>
                                          <p:attrName>style.visibility</p:attrName>
                                        </p:attrNameLst>
                                      </p:cBhvr>
                                      <p:to>
                                        <p:strVal val="visible"/>
                                      </p:to>
                                    </p:set>
                                    <p:animEffect transition="in" filter="wipe(left)">
                                      <p:cBhvr>
                                        <p:cTn id="10" dur="500"/>
                                        <p:tgtEl>
                                          <p:spTgt spid="605190">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05190">
                                            <p:txEl>
                                              <p:pRg st="2" end="2"/>
                                            </p:txEl>
                                          </p:spTgt>
                                        </p:tgtEl>
                                        <p:attrNameLst>
                                          <p:attrName>style.visibility</p:attrName>
                                        </p:attrNameLst>
                                      </p:cBhvr>
                                      <p:to>
                                        <p:strVal val="visible"/>
                                      </p:to>
                                    </p:set>
                                    <p:animEffect transition="in" filter="wipe(left)">
                                      <p:cBhvr>
                                        <p:cTn id="15" dur="500"/>
                                        <p:tgtEl>
                                          <p:spTgt spid="605190">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05190">
                                            <p:txEl>
                                              <p:pRg st="3" end="3"/>
                                            </p:txEl>
                                          </p:spTgt>
                                        </p:tgtEl>
                                        <p:attrNameLst>
                                          <p:attrName>style.visibility</p:attrName>
                                        </p:attrNameLst>
                                      </p:cBhvr>
                                      <p:to>
                                        <p:strVal val="visible"/>
                                      </p:to>
                                    </p:set>
                                    <p:animEffect transition="in" filter="wipe(left)">
                                      <p:cBhvr>
                                        <p:cTn id="20" dur="500"/>
                                        <p:tgtEl>
                                          <p:spTgt spid="605190">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05190">
                                            <p:txEl>
                                              <p:pRg st="4" end="4"/>
                                            </p:txEl>
                                          </p:spTgt>
                                        </p:tgtEl>
                                        <p:attrNameLst>
                                          <p:attrName>style.visibility</p:attrName>
                                        </p:attrNameLst>
                                      </p:cBhvr>
                                      <p:to>
                                        <p:strVal val="visible"/>
                                      </p:to>
                                    </p:set>
                                    <p:animEffect transition="in" filter="wipe(left)">
                                      <p:cBhvr>
                                        <p:cTn id="25" dur="500"/>
                                        <p:tgtEl>
                                          <p:spTgt spid="605190">
                                            <p:txEl>
                                              <p:pRg st="4" end="4"/>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605190">
                                            <p:txEl>
                                              <p:pRg st="5" end="5"/>
                                            </p:txEl>
                                          </p:spTgt>
                                        </p:tgtEl>
                                        <p:attrNameLst>
                                          <p:attrName>style.visibility</p:attrName>
                                        </p:attrNameLst>
                                      </p:cBhvr>
                                      <p:to>
                                        <p:strVal val="visible"/>
                                      </p:to>
                                    </p:set>
                                    <p:animEffect transition="in" filter="wipe(left)">
                                      <p:cBhvr>
                                        <p:cTn id="28" dur="500"/>
                                        <p:tgtEl>
                                          <p:spTgt spid="605190">
                                            <p:txEl>
                                              <p:pRg st="5" end="5"/>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05190">
                                            <p:txEl>
                                              <p:pRg st="6" end="6"/>
                                            </p:txEl>
                                          </p:spTgt>
                                        </p:tgtEl>
                                        <p:attrNameLst>
                                          <p:attrName>style.visibility</p:attrName>
                                        </p:attrNameLst>
                                      </p:cBhvr>
                                      <p:to>
                                        <p:strVal val="visible"/>
                                      </p:to>
                                    </p:set>
                                    <p:animEffect transition="in" filter="wipe(left)">
                                      <p:cBhvr>
                                        <p:cTn id="33" dur="500"/>
                                        <p:tgtEl>
                                          <p:spTgt spid="605190">
                                            <p:txEl>
                                              <p:pRg st="6" end="6"/>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605190">
                                            <p:txEl>
                                              <p:pRg st="7" end="7"/>
                                            </p:txEl>
                                          </p:spTgt>
                                        </p:tgtEl>
                                        <p:attrNameLst>
                                          <p:attrName>style.visibility</p:attrName>
                                        </p:attrNameLst>
                                      </p:cBhvr>
                                      <p:to>
                                        <p:strVal val="visible"/>
                                      </p:to>
                                    </p:set>
                                    <p:animEffect transition="in" filter="wipe(left)">
                                      <p:cBhvr>
                                        <p:cTn id="36" dur="500"/>
                                        <p:tgtEl>
                                          <p:spTgt spid="605190">
                                            <p:txEl>
                                              <p:pRg st="7" end="7"/>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05190">
                                            <p:txEl>
                                              <p:pRg st="8" end="8"/>
                                            </p:txEl>
                                          </p:spTgt>
                                        </p:tgtEl>
                                        <p:attrNameLst>
                                          <p:attrName>style.visibility</p:attrName>
                                        </p:attrNameLst>
                                      </p:cBhvr>
                                      <p:to>
                                        <p:strVal val="visible"/>
                                      </p:to>
                                    </p:set>
                                    <p:animEffect transition="in" filter="wipe(left)">
                                      <p:cBhvr>
                                        <p:cTn id="41" dur="500"/>
                                        <p:tgtEl>
                                          <p:spTgt spid="605190">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05190">
                                            <p:txEl>
                                              <p:pRg st="9" end="9"/>
                                            </p:txEl>
                                          </p:spTgt>
                                        </p:tgtEl>
                                        <p:attrNameLst>
                                          <p:attrName>style.visibility</p:attrName>
                                        </p:attrNameLst>
                                      </p:cBhvr>
                                      <p:to>
                                        <p:strVal val="visible"/>
                                      </p:to>
                                    </p:set>
                                    <p:animEffect transition="in" filter="wipe(left)">
                                      <p:cBhvr>
                                        <p:cTn id="46" dur="500"/>
                                        <p:tgtEl>
                                          <p:spTgt spid="605190">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605190">
                                            <p:txEl>
                                              <p:pRg st="10" end="10"/>
                                            </p:txEl>
                                          </p:spTgt>
                                        </p:tgtEl>
                                        <p:attrNameLst>
                                          <p:attrName>style.visibility</p:attrName>
                                        </p:attrNameLst>
                                      </p:cBhvr>
                                      <p:to>
                                        <p:strVal val="visible"/>
                                      </p:to>
                                    </p:set>
                                    <p:animEffect transition="in" filter="wipe(left)">
                                      <p:cBhvr>
                                        <p:cTn id="51" dur="500"/>
                                        <p:tgtEl>
                                          <p:spTgt spid="60519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190"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7"/>
          <p:cNvSpPr>
            <a:spLocks noGrp="1" noChangeArrowheads="1"/>
          </p:cNvSpPr>
          <p:nvPr>
            <p:ph type="title"/>
          </p:nvPr>
        </p:nvSpPr>
        <p:spPr/>
        <p:txBody>
          <a:bodyPr/>
          <a:lstStyle/>
          <a:p>
            <a:r>
              <a:rPr lang="en-US"/>
              <a:t>Documenting Methods</a:t>
            </a:r>
          </a:p>
        </p:txBody>
      </p:sp>
      <p:sp>
        <p:nvSpPr>
          <p:cNvPr id="608264" name="Rectangle 8"/>
          <p:cNvSpPr>
            <a:spLocks noGrp="1" noChangeArrowheads="1"/>
          </p:cNvSpPr>
          <p:nvPr>
            <p:ph idx="1"/>
          </p:nvPr>
        </p:nvSpPr>
        <p:spPr/>
        <p:txBody>
          <a:bodyPr>
            <a:normAutofit fontScale="70000" lnSpcReduction="20000"/>
          </a:bodyPr>
          <a:lstStyle/>
          <a:p>
            <a:r>
              <a:rPr lang="en-US" dirty="0"/>
              <a:t>what the method does</a:t>
            </a:r>
          </a:p>
          <a:p>
            <a:r>
              <a:rPr lang="en-US" dirty="0"/>
              <a:t>why it does so </a:t>
            </a:r>
          </a:p>
          <a:p>
            <a:r>
              <a:rPr lang="en-US" dirty="0"/>
              <a:t>what parameters it must be passed (use @</a:t>
            </a:r>
            <a:r>
              <a:rPr lang="en-US" dirty="0" err="1"/>
              <a:t>param</a:t>
            </a:r>
            <a:r>
              <a:rPr lang="en-US" dirty="0"/>
              <a:t> tag)</a:t>
            </a:r>
          </a:p>
          <a:p>
            <a:r>
              <a:rPr lang="en-US" dirty="0"/>
              <a:t>exceptions it throws (use @exception tag)</a:t>
            </a:r>
          </a:p>
          <a:p>
            <a:r>
              <a:rPr lang="en-US" dirty="0"/>
              <a:t>reason for choice of visibility </a:t>
            </a:r>
          </a:p>
          <a:p>
            <a:r>
              <a:rPr lang="en-US" dirty="0"/>
              <a:t>known bugs</a:t>
            </a:r>
          </a:p>
          <a:p>
            <a:r>
              <a:rPr lang="en-US" dirty="0"/>
              <a:t>test description, describing whether the method has been tested, and the location of its test script</a:t>
            </a:r>
          </a:p>
          <a:p>
            <a:r>
              <a:rPr lang="en-US" dirty="0"/>
              <a:t>history of changes if you are not using a sub-version system</a:t>
            </a:r>
          </a:p>
          <a:p>
            <a:r>
              <a:rPr lang="en-US" dirty="0"/>
              <a:t>example of how the method works</a:t>
            </a:r>
          </a:p>
          <a:p>
            <a:r>
              <a:rPr lang="en-US" dirty="0"/>
              <a:t>pre- and post-conditions </a:t>
            </a:r>
          </a:p>
          <a:p>
            <a:r>
              <a:rPr lang="en-US" dirty="0"/>
              <a:t>special documentation on threaded and synchronized methods</a:t>
            </a:r>
          </a:p>
        </p:txBody>
      </p:sp>
      <p:sp>
        <p:nvSpPr>
          <p:cNvPr id="6" name="Date Placeholder 5"/>
          <p:cNvSpPr>
            <a:spLocks noGrp="1"/>
          </p:cNvSpPr>
          <p:nvPr>
            <p:ph type="dt" sz="half" idx="10"/>
          </p:nvPr>
        </p:nvSpPr>
        <p:spPr/>
        <p:txBody>
          <a:bodyPr/>
          <a:lstStyle/>
          <a:p>
            <a:fld id="{217C6F69-EC7D-49DB-A295-66AD3B13022F}" type="datetime1">
              <a:rPr lang="nb-NO" smtClean="0"/>
              <a:t>29.03.2023</a:t>
            </a:fld>
            <a:endParaRPr lang="en-US"/>
          </a:p>
        </p:txBody>
      </p:sp>
      <p:sp>
        <p:nvSpPr>
          <p:cNvPr id="7" name="Footer Placeholder 6"/>
          <p:cNvSpPr>
            <a:spLocks noGrp="1"/>
          </p:cNvSpPr>
          <p:nvPr>
            <p:ph type="ftr" sz="quarter" idx="11"/>
          </p:nvPr>
        </p:nvSpPr>
        <p:spPr/>
        <p:txBody>
          <a:bodyPr/>
          <a:lstStyle/>
          <a:p>
            <a:r>
              <a:rPr lang="fr-FR"/>
              <a:t>Chapter 7.3. More on Implementation</a:t>
            </a:r>
            <a:endParaRPr lang="en-AU"/>
          </a:p>
        </p:txBody>
      </p:sp>
      <p:sp>
        <p:nvSpPr>
          <p:cNvPr id="8" name="Slide Number Placeholder 7"/>
          <p:cNvSpPr>
            <a:spLocks noGrp="1"/>
          </p:cNvSpPr>
          <p:nvPr>
            <p:ph type="sldNum" sz="quarter" idx="12"/>
          </p:nvPr>
        </p:nvSpPr>
        <p:spPr/>
        <p:txBody>
          <a:bodyPr/>
          <a:lstStyle/>
          <a:p>
            <a:fld id="{958E74C3-62C2-46AF-942D-53E7E0CA0864}" type="slidenum">
              <a:rPr lang="en-AU" smtClean="0"/>
              <a:pPr/>
              <a:t>11</a:t>
            </a:fld>
            <a:endParaRPr lang="en-AU"/>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8264">
                                            <p:txEl>
                                              <p:pRg st="0" end="0"/>
                                            </p:txEl>
                                          </p:spTgt>
                                        </p:tgtEl>
                                        <p:attrNameLst>
                                          <p:attrName>style.visibility</p:attrName>
                                        </p:attrNameLst>
                                      </p:cBhvr>
                                      <p:to>
                                        <p:strVal val="visible"/>
                                      </p:to>
                                    </p:set>
                                    <p:animEffect transition="in" filter="wipe(left)">
                                      <p:cBhvr>
                                        <p:cTn id="7" dur="500"/>
                                        <p:tgtEl>
                                          <p:spTgt spid="60826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8264">
                                            <p:txEl>
                                              <p:pRg st="1" end="1"/>
                                            </p:txEl>
                                          </p:spTgt>
                                        </p:tgtEl>
                                        <p:attrNameLst>
                                          <p:attrName>style.visibility</p:attrName>
                                        </p:attrNameLst>
                                      </p:cBhvr>
                                      <p:to>
                                        <p:strVal val="visible"/>
                                      </p:to>
                                    </p:set>
                                    <p:animEffect transition="in" filter="wipe(left)">
                                      <p:cBhvr>
                                        <p:cTn id="12" dur="500"/>
                                        <p:tgtEl>
                                          <p:spTgt spid="60826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8264">
                                            <p:txEl>
                                              <p:pRg st="2" end="2"/>
                                            </p:txEl>
                                          </p:spTgt>
                                        </p:tgtEl>
                                        <p:attrNameLst>
                                          <p:attrName>style.visibility</p:attrName>
                                        </p:attrNameLst>
                                      </p:cBhvr>
                                      <p:to>
                                        <p:strVal val="visible"/>
                                      </p:to>
                                    </p:set>
                                    <p:animEffect transition="in" filter="wipe(left)">
                                      <p:cBhvr>
                                        <p:cTn id="17" dur="500"/>
                                        <p:tgtEl>
                                          <p:spTgt spid="60826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08264">
                                            <p:txEl>
                                              <p:pRg st="3" end="3"/>
                                            </p:txEl>
                                          </p:spTgt>
                                        </p:tgtEl>
                                        <p:attrNameLst>
                                          <p:attrName>style.visibility</p:attrName>
                                        </p:attrNameLst>
                                      </p:cBhvr>
                                      <p:to>
                                        <p:strVal val="visible"/>
                                      </p:to>
                                    </p:set>
                                    <p:animEffect transition="in" filter="wipe(left)">
                                      <p:cBhvr>
                                        <p:cTn id="22" dur="500"/>
                                        <p:tgtEl>
                                          <p:spTgt spid="60826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08264">
                                            <p:txEl>
                                              <p:pRg st="4" end="4"/>
                                            </p:txEl>
                                          </p:spTgt>
                                        </p:tgtEl>
                                        <p:attrNameLst>
                                          <p:attrName>style.visibility</p:attrName>
                                        </p:attrNameLst>
                                      </p:cBhvr>
                                      <p:to>
                                        <p:strVal val="visible"/>
                                      </p:to>
                                    </p:set>
                                    <p:animEffect transition="in" filter="wipe(left)">
                                      <p:cBhvr>
                                        <p:cTn id="27" dur="500"/>
                                        <p:tgtEl>
                                          <p:spTgt spid="60826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08264">
                                            <p:txEl>
                                              <p:pRg st="5" end="5"/>
                                            </p:txEl>
                                          </p:spTgt>
                                        </p:tgtEl>
                                        <p:attrNameLst>
                                          <p:attrName>style.visibility</p:attrName>
                                        </p:attrNameLst>
                                      </p:cBhvr>
                                      <p:to>
                                        <p:strVal val="visible"/>
                                      </p:to>
                                    </p:set>
                                    <p:animEffect transition="in" filter="wipe(left)">
                                      <p:cBhvr>
                                        <p:cTn id="32" dur="500"/>
                                        <p:tgtEl>
                                          <p:spTgt spid="60826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08264">
                                            <p:txEl>
                                              <p:pRg st="6" end="6"/>
                                            </p:txEl>
                                          </p:spTgt>
                                        </p:tgtEl>
                                        <p:attrNameLst>
                                          <p:attrName>style.visibility</p:attrName>
                                        </p:attrNameLst>
                                      </p:cBhvr>
                                      <p:to>
                                        <p:strVal val="visible"/>
                                      </p:to>
                                    </p:set>
                                    <p:animEffect transition="in" filter="wipe(left)">
                                      <p:cBhvr>
                                        <p:cTn id="37" dur="500"/>
                                        <p:tgtEl>
                                          <p:spTgt spid="608264">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08264">
                                            <p:txEl>
                                              <p:pRg st="7" end="7"/>
                                            </p:txEl>
                                          </p:spTgt>
                                        </p:tgtEl>
                                        <p:attrNameLst>
                                          <p:attrName>style.visibility</p:attrName>
                                        </p:attrNameLst>
                                      </p:cBhvr>
                                      <p:to>
                                        <p:strVal val="visible"/>
                                      </p:to>
                                    </p:set>
                                    <p:animEffect transition="in" filter="wipe(left)">
                                      <p:cBhvr>
                                        <p:cTn id="42" dur="500"/>
                                        <p:tgtEl>
                                          <p:spTgt spid="608264">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08264">
                                            <p:txEl>
                                              <p:pRg st="8" end="8"/>
                                            </p:txEl>
                                          </p:spTgt>
                                        </p:tgtEl>
                                        <p:attrNameLst>
                                          <p:attrName>style.visibility</p:attrName>
                                        </p:attrNameLst>
                                      </p:cBhvr>
                                      <p:to>
                                        <p:strVal val="visible"/>
                                      </p:to>
                                    </p:set>
                                    <p:animEffect transition="in" filter="wipe(left)">
                                      <p:cBhvr>
                                        <p:cTn id="47" dur="500"/>
                                        <p:tgtEl>
                                          <p:spTgt spid="608264">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8264">
                                            <p:txEl>
                                              <p:pRg st="9" end="9"/>
                                            </p:txEl>
                                          </p:spTgt>
                                        </p:tgtEl>
                                        <p:attrNameLst>
                                          <p:attrName>style.visibility</p:attrName>
                                        </p:attrNameLst>
                                      </p:cBhvr>
                                      <p:to>
                                        <p:strVal val="visible"/>
                                      </p:to>
                                    </p:set>
                                    <p:animEffect transition="in" filter="wipe(left)">
                                      <p:cBhvr>
                                        <p:cTn id="52" dur="500"/>
                                        <p:tgtEl>
                                          <p:spTgt spid="608264">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08264">
                                            <p:txEl>
                                              <p:pRg st="10" end="10"/>
                                            </p:txEl>
                                          </p:spTgt>
                                        </p:tgtEl>
                                        <p:attrNameLst>
                                          <p:attrName>style.visibility</p:attrName>
                                        </p:attrNameLst>
                                      </p:cBhvr>
                                      <p:to>
                                        <p:strVal val="visible"/>
                                      </p:to>
                                    </p:set>
                                    <p:animEffect transition="in" filter="wipe(left)">
                                      <p:cBhvr>
                                        <p:cTn id="57" dur="500"/>
                                        <p:tgtEl>
                                          <p:spTgt spid="60826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264"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584A4E50-1F10-4BD5-9720-4056E8CC58B9}" type="datetime1">
              <a:rPr lang="nb-NO" smtClean="0"/>
              <a:t>29.03.2023</a:t>
            </a:fld>
            <a:endParaRPr lang="en-US"/>
          </a:p>
        </p:txBody>
      </p:sp>
      <p:sp>
        <p:nvSpPr>
          <p:cNvPr id="7" name="Footer Placeholder 6"/>
          <p:cNvSpPr>
            <a:spLocks noGrp="1"/>
          </p:cNvSpPr>
          <p:nvPr>
            <p:ph type="ftr" sz="quarter" idx="11"/>
          </p:nvPr>
        </p:nvSpPr>
        <p:spPr/>
        <p:txBody>
          <a:bodyPr/>
          <a:lstStyle/>
          <a:p>
            <a:r>
              <a:rPr lang="fr-FR"/>
              <a:t>Chapter 7.3. More on Implementation</a:t>
            </a:r>
            <a:endParaRPr lang="en-AU"/>
          </a:p>
        </p:txBody>
      </p:sp>
      <p:sp>
        <p:nvSpPr>
          <p:cNvPr id="8" name="Slide Number Placeholder 7"/>
          <p:cNvSpPr>
            <a:spLocks noGrp="1"/>
          </p:cNvSpPr>
          <p:nvPr>
            <p:ph type="sldNum" sz="quarter" idx="12"/>
          </p:nvPr>
        </p:nvSpPr>
        <p:spPr/>
        <p:txBody>
          <a:bodyPr/>
          <a:lstStyle/>
          <a:p>
            <a:fld id="{958E74C3-62C2-46AF-942D-53E7E0CA0864}" type="slidenum">
              <a:rPr lang="en-AU" smtClean="0"/>
              <a:pPr/>
              <a:t>12</a:t>
            </a:fld>
            <a:endParaRPr lang="en-AU"/>
          </a:p>
        </p:txBody>
      </p:sp>
      <p:sp>
        <p:nvSpPr>
          <p:cNvPr id="4" name="TextBox 3"/>
          <p:cNvSpPr txBox="1"/>
          <p:nvPr/>
        </p:nvSpPr>
        <p:spPr>
          <a:xfrm>
            <a:off x="1524000" y="461665"/>
            <a:ext cx="8363272" cy="4524315"/>
          </a:xfrm>
          <a:prstGeom prst="rect">
            <a:avLst/>
          </a:prstGeom>
          <a:solidFill>
            <a:schemeClr val="bg1">
              <a:lumMod val="95000"/>
            </a:schemeClr>
          </a:solidFill>
          <a:ln>
            <a:solidFill>
              <a:schemeClr val="accent1"/>
            </a:solidFill>
          </a:ln>
          <a:effectLst>
            <a:outerShdw blurRad="50800" dist="38100" dir="2700000" algn="tl" rotWithShape="0">
              <a:prstClr val="black">
                <a:alpha val="40000"/>
              </a:prstClr>
            </a:outerShdw>
          </a:effectLst>
        </p:spPr>
        <p:txBody>
          <a:bodyPr wrap="square" rtlCol="0">
            <a:spAutoFit/>
          </a:bodyPr>
          <a:lstStyle/>
          <a:p>
            <a:r>
              <a:rPr lang="en-US" dirty="0"/>
              <a:t>/* Class Name           : </a:t>
            </a:r>
            <a:r>
              <a:rPr lang="en-US" dirty="0" err="1"/>
              <a:t>EncounterCast</a:t>
            </a:r>
            <a:endParaRPr lang="en-US" dirty="0"/>
          </a:p>
          <a:p>
            <a:r>
              <a:rPr lang="en-US" dirty="0"/>
              <a:t>* Version information   : Version 0.1</a:t>
            </a:r>
          </a:p>
          <a:p>
            <a:r>
              <a:rPr lang="en-US" dirty="0"/>
              <a:t>* Date                  : 6/19/1999</a:t>
            </a:r>
          </a:p>
          <a:p>
            <a:r>
              <a:rPr lang="en-US" dirty="0"/>
              <a:t>* Copyright Notice      : see below</a:t>
            </a:r>
          </a:p>
          <a:p>
            <a:r>
              <a:rPr lang="en-US" dirty="0"/>
              <a:t>* Edit history:</a:t>
            </a:r>
          </a:p>
          <a:p>
            <a:r>
              <a:rPr lang="en-US" dirty="0"/>
              <a:t>*   11 Feb 2000     Tom </a:t>
            </a:r>
            <a:r>
              <a:rPr lang="en-US" dirty="0" err="1"/>
              <a:t>VanCourt</a:t>
            </a:r>
            <a:r>
              <a:rPr lang="en-US" dirty="0"/>
              <a:t>    Used simplified test interface.</a:t>
            </a:r>
          </a:p>
          <a:p>
            <a:r>
              <a:rPr lang="en-US" dirty="0"/>
              <a:t>*    8 Feb 2000     Tom </a:t>
            </a:r>
            <a:r>
              <a:rPr lang="en-US" dirty="0" err="1"/>
              <a:t>VanCourt</a:t>
            </a:r>
            <a:r>
              <a:rPr lang="en-US" dirty="0"/>
              <a:t>    Minor cleanup.</a:t>
            </a:r>
          </a:p>
          <a:p>
            <a:r>
              <a:rPr lang="en-US" dirty="0"/>
              <a:t>*   08 Jan 2000     Tom </a:t>
            </a:r>
            <a:r>
              <a:rPr lang="en-US" dirty="0" err="1"/>
              <a:t>VanCourt</a:t>
            </a:r>
            <a:r>
              <a:rPr lang="en-US" dirty="0"/>
              <a:t>    Change to conform to coding standards</a:t>
            </a:r>
          </a:p>
          <a:p>
            <a:r>
              <a:rPr lang="en-US" dirty="0"/>
              <a:t>*/</a:t>
            </a:r>
          </a:p>
          <a:p>
            <a:endParaRPr lang="en-US" dirty="0"/>
          </a:p>
          <a:p>
            <a:r>
              <a:rPr lang="en-US" dirty="0"/>
              <a:t>/*</a:t>
            </a:r>
          </a:p>
          <a:p>
            <a:r>
              <a:rPr lang="en-US" dirty="0"/>
              <a:t>    Copyright (C) 2000 Eric J. </a:t>
            </a:r>
            <a:r>
              <a:rPr lang="en-US" dirty="0" err="1"/>
              <a:t>Braude</a:t>
            </a:r>
            <a:r>
              <a:rPr lang="en-US" dirty="0"/>
              <a:t> and Thomas D. Van Court. </a:t>
            </a:r>
          </a:p>
          <a:p>
            <a:r>
              <a:rPr lang="en-US" dirty="0"/>
              <a:t> </a:t>
            </a:r>
          </a:p>
          <a:p>
            <a:r>
              <a:rPr lang="en-US" dirty="0"/>
              <a:t>    This program is the implementation of the case study specified in </a:t>
            </a:r>
          </a:p>
          <a:p>
            <a:r>
              <a:rPr lang="en-US" dirty="0"/>
              <a:t>    "Software Engineering: an Object-Oriented Perspective," Wiley 2001,   </a:t>
            </a:r>
          </a:p>
          <a:p>
            <a:r>
              <a:rPr lang="en-US" dirty="0"/>
              <a:t>    by Eric J. </a:t>
            </a:r>
            <a:r>
              <a:rPr lang="en-US" dirty="0" err="1"/>
              <a:t>Braude</a:t>
            </a:r>
            <a:r>
              <a:rPr lang="en-US" dirty="0"/>
              <a:t>.</a:t>
            </a:r>
          </a:p>
        </p:txBody>
      </p:sp>
      <p:sp>
        <p:nvSpPr>
          <p:cNvPr id="10" name="TextBox 9"/>
          <p:cNvSpPr txBox="1"/>
          <p:nvPr/>
        </p:nvSpPr>
        <p:spPr>
          <a:xfrm>
            <a:off x="2567609" y="1824258"/>
            <a:ext cx="7886817" cy="5078313"/>
          </a:xfrm>
          <a:prstGeom prst="rect">
            <a:avLst/>
          </a:prstGeom>
          <a:solidFill>
            <a:schemeClr val="bg1">
              <a:lumMod val="95000"/>
            </a:schemeClr>
          </a:solidFill>
          <a:ln>
            <a:solidFill>
              <a:schemeClr val="accent1"/>
            </a:solidFill>
          </a:ln>
          <a:effectLst>
            <a:outerShdw blurRad="50800" dist="38100" dir="2700000" algn="tl" rotWithShape="0">
              <a:prstClr val="black">
                <a:alpha val="40000"/>
              </a:prstClr>
            </a:outerShdw>
          </a:effectLst>
        </p:spPr>
        <p:txBody>
          <a:bodyPr wrap="square" rtlCol="0">
            <a:spAutoFit/>
          </a:bodyPr>
          <a:lstStyle/>
          <a:p>
            <a:r>
              <a:rPr lang="en-US" dirty="0"/>
              <a:t>/** Facade class/object for the </a:t>
            </a:r>
            <a:r>
              <a:rPr lang="en-US" dirty="0" err="1"/>
              <a:t>EncounterCharacters</a:t>
            </a:r>
            <a:r>
              <a:rPr lang="en-US" dirty="0"/>
              <a:t> package. Used to </a:t>
            </a:r>
          </a:p>
          <a:p>
            <a:r>
              <a:rPr lang="en-US" dirty="0"/>
              <a:t>* reference all characters of the Encounter game.</a:t>
            </a:r>
          </a:p>
          <a:p>
            <a:r>
              <a:rPr lang="en-US" dirty="0"/>
              <a:t>* &lt;p&gt; Design: SDD 3.1 Module decomposition</a:t>
            </a:r>
          </a:p>
          <a:p>
            <a:r>
              <a:rPr lang="en-US" dirty="0"/>
              <a:t>* &lt;</a:t>
            </a:r>
            <a:r>
              <a:rPr lang="en-US" dirty="0" err="1"/>
              <a:t>br</a:t>
            </a:r>
            <a:r>
              <a:rPr lang="en-US" dirty="0"/>
              <a:t>&gt; SDD 5.1.2 Interface to the </a:t>
            </a:r>
            <a:r>
              <a:rPr lang="en-US" dirty="0" err="1"/>
              <a:t>EncounterCharacters</a:t>
            </a:r>
            <a:r>
              <a:rPr lang="en-US" dirty="0"/>
              <a:t> package</a:t>
            </a:r>
          </a:p>
          <a:p>
            <a:r>
              <a:rPr lang="en-US" dirty="0"/>
              <a:t>*</a:t>
            </a:r>
          </a:p>
          <a:p>
            <a:r>
              <a:rPr lang="en-US" dirty="0"/>
              <a:t>* &lt;p&gt;Design issues:&lt;</a:t>
            </a:r>
            <a:r>
              <a:rPr lang="en-US" dirty="0" err="1"/>
              <a:t>ul</a:t>
            </a:r>
            <a:r>
              <a:rPr lang="en-US" dirty="0"/>
              <a:t>&gt;</a:t>
            </a:r>
          </a:p>
          <a:p>
            <a:r>
              <a:rPr lang="en-US" dirty="0"/>
              <a:t>* &lt;li&gt; SDD 5.1.2.4 method </a:t>
            </a:r>
            <a:r>
              <a:rPr lang="en-US" dirty="0" err="1"/>
              <a:t>engagePlayerWithForeignCharacter</a:t>
            </a:r>
            <a:r>
              <a:rPr lang="en-US" dirty="0"/>
              <a:t> was</a:t>
            </a:r>
          </a:p>
          <a:p>
            <a:r>
              <a:rPr lang="en-US" dirty="0"/>
              <a:t>*   not implemented, since engagements are handled more directly</a:t>
            </a:r>
          </a:p>
          <a:p>
            <a:r>
              <a:rPr lang="en-US" dirty="0"/>
              <a:t>*   from the Engaging state object.</a:t>
            </a:r>
          </a:p>
          <a:p>
            <a:r>
              <a:rPr lang="en-US" dirty="0"/>
              <a:t>* &lt;/</a:t>
            </a:r>
            <a:r>
              <a:rPr lang="en-US" dirty="0" err="1"/>
              <a:t>ul</a:t>
            </a:r>
            <a:r>
              <a:rPr lang="en-US" dirty="0"/>
              <a:t>&gt;</a:t>
            </a:r>
          </a:p>
          <a:p>
            <a:r>
              <a:rPr lang="en-US" dirty="0"/>
              <a:t>*</a:t>
            </a:r>
          </a:p>
          <a:p>
            <a:r>
              <a:rPr lang="en-US" dirty="0"/>
              <a:t>* @author   Dr. Eric </a:t>
            </a:r>
            <a:r>
              <a:rPr lang="en-US" dirty="0" err="1"/>
              <a:t>Braude</a:t>
            </a:r>
            <a:endParaRPr lang="en-US" dirty="0"/>
          </a:p>
          <a:p>
            <a:r>
              <a:rPr lang="en-US" dirty="0"/>
              <a:t>* @version  0.1</a:t>
            </a:r>
          </a:p>
          <a:p>
            <a:r>
              <a:rPr lang="en-US" dirty="0"/>
              <a:t>*/</a:t>
            </a:r>
          </a:p>
          <a:p>
            <a:r>
              <a:rPr lang="en-US" dirty="0"/>
              <a:t>public class </a:t>
            </a:r>
            <a:r>
              <a:rPr lang="en-US" dirty="0" err="1"/>
              <a:t>EncounterCast</a:t>
            </a:r>
            <a:r>
              <a:rPr lang="en-US" dirty="0"/>
              <a:t> </a:t>
            </a:r>
          </a:p>
          <a:p>
            <a:r>
              <a:rPr lang="en-US" dirty="0"/>
              <a:t>{</a:t>
            </a:r>
          </a:p>
          <a:p>
            <a:r>
              <a:rPr lang="en-US" dirty="0"/>
              <a:t>    /** Name for human player */</a:t>
            </a:r>
          </a:p>
          <a:p>
            <a:r>
              <a:rPr lang="en-US" dirty="0"/>
              <a:t>    private static final String MAIN_PLAYER_NAME = "Elena";</a:t>
            </a:r>
          </a:p>
        </p:txBody>
      </p:sp>
      <p:sp>
        <p:nvSpPr>
          <p:cNvPr id="11" name="TextBox 10"/>
          <p:cNvSpPr txBox="1"/>
          <p:nvPr/>
        </p:nvSpPr>
        <p:spPr>
          <a:xfrm>
            <a:off x="3179168" y="4317248"/>
            <a:ext cx="7488832" cy="2031325"/>
          </a:xfrm>
          <a:prstGeom prst="rect">
            <a:avLst/>
          </a:prstGeom>
          <a:solidFill>
            <a:schemeClr val="bg1">
              <a:lumMod val="95000"/>
            </a:schemeClr>
          </a:solidFill>
          <a:ln>
            <a:solidFill>
              <a:schemeClr val="accent1"/>
            </a:solidFill>
          </a:ln>
          <a:effectLst>
            <a:outerShdw blurRad="50800" dist="38100" dir="2700000" algn="tl" rotWithShape="0">
              <a:prstClr val="black">
                <a:alpha val="40000"/>
              </a:prstClr>
            </a:outerShdw>
          </a:effectLst>
        </p:spPr>
        <p:txBody>
          <a:bodyPr wrap="square" rtlCol="0">
            <a:spAutoFit/>
          </a:bodyPr>
          <a:lstStyle/>
          <a:p>
            <a:r>
              <a:rPr lang="en-US" dirty="0"/>
              <a:t> /** Gets </a:t>
            </a:r>
            <a:r>
              <a:rPr lang="en-US" dirty="0" err="1"/>
              <a:t>encounterCast</a:t>
            </a:r>
            <a:r>
              <a:rPr lang="en-US" dirty="0"/>
              <a:t>, the one and only instance of </a:t>
            </a:r>
            <a:r>
              <a:rPr lang="en-US" dirty="0" err="1"/>
              <a:t>EncounterCast</a:t>
            </a:r>
            <a:r>
              <a:rPr lang="en-US" dirty="0"/>
              <a:t>.</a:t>
            </a:r>
          </a:p>
          <a:p>
            <a:r>
              <a:rPr lang="en-US" dirty="0"/>
              <a:t>    * &lt;p&gt; Requirement: SDD 5.1.2</a:t>
            </a:r>
          </a:p>
          <a:p>
            <a:r>
              <a:rPr lang="en-US" dirty="0"/>
              <a:t>    *</a:t>
            </a:r>
          </a:p>
          <a:p>
            <a:r>
              <a:rPr lang="en-US" dirty="0"/>
              <a:t>    * @return       The </a:t>
            </a:r>
            <a:r>
              <a:rPr lang="en-US" dirty="0" err="1"/>
              <a:t>EncounterCast</a:t>
            </a:r>
            <a:r>
              <a:rPr lang="en-US" dirty="0"/>
              <a:t> singleton.</a:t>
            </a:r>
          </a:p>
          <a:p>
            <a:r>
              <a:rPr lang="en-US" dirty="0"/>
              <a:t>    */</a:t>
            </a:r>
          </a:p>
          <a:p>
            <a:r>
              <a:rPr lang="en-US" dirty="0"/>
              <a:t>    public static </a:t>
            </a:r>
            <a:r>
              <a:rPr lang="en-US" dirty="0" err="1"/>
              <a:t>EncounterCast</a:t>
            </a:r>
            <a:r>
              <a:rPr lang="en-US" dirty="0"/>
              <a:t> </a:t>
            </a:r>
            <a:r>
              <a:rPr lang="en-US" dirty="0" err="1"/>
              <a:t>getEncounterCast</a:t>
            </a:r>
            <a:r>
              <a:rPr lang="en-US" dirty="0"/>
              <a:t>()</a:t>
            </a:r>
          </a:p>
          <a:p>
            <a:r>
              <a:rPr lang="en-US" dirty="0"/>
              <a:t>        { return </a:t>
            </a:r>
            <a:r>
              <a:rPr lang="en-US" dirty="0" err="1"/>
              <a:t>encounterCastS</a:t>
            </a:r>
            <a:r>
              <a:rPr lang="en-US" dirty="0"/>
              <a:t>; }</a:t>
            </a:r>
          </a:p>
        </p:txBody>
      </p:sp>
    </p:spTree>
    <p:extLst>
      <p:ext uri="{BB962C8B-B14F-4D97-AF65-F5344CB8AC3E}">
        <p14:creationId xmlns:p14="http://schemas.microsoft.com/office/powerpoint/2010/main" val="910064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5"/>
          <p:cNvSpPr>
            <a:spLocks noGrp="1" noChangeArrowheads="1"/>
          </p:cNvSpPr>
          <p:nvPr>
            <p:ph type="title"/>
          </p:nvPr>
        </p:nvSpPr>
        <p:spPr/>
        <p:txBody>
          <a:bodyPr/>
          <a:lstStyle/>
          <a:p>
            <a:r>
              <a:rPr lang="en-US"/>
              <a:t>Documenting Attributes</a:t>
            </a:r>
          </a:p>
        </p:txBody>
      </p:sp>
      <p:sp>
        <p:nvSpPr>
          <p:cNvPr id="610310" name="Rectangle 6"/>
          <p:cNvSpPr>
            <a:spLocks noGrp="1" noChangeArrowheads="1"/>
          </p:cNvSpPr>
          <p:nvPr>
            <p:ph idx="1"/>
          </p:nvPr>
        </p:nvSpPr>
        <p:spPr/>
        <p:txBody>
          <a:bodyPr/>
          <a:lstStyle/>
          <a:p>
            <a:r>
              <a:rPr lang="en-US"/>
              <a:t>Description -- what it's used for</a:t>
            </a:r>
          </a:p>
          <a:p>
            <a:r>
              <a:rPr lang="en-US"/>
              <a:t>All applicable invariants </a:t>
            </a:r>
          </a:p>
          <a:p>
            <a:pPr lvl="1"/>
            <a:r>
              <a:rPr lang="en-US"/>
              <a:t>quantitative facts about the attribute, </a:t>
            </a:r>
          </a:p>
          <a:p>
            <a:pPr lvl="2"/>
            <a:r>
              <a:rPr lang="en-US"/>
              <a:t>such as "1 &lt; _age &lt; 130"  </a:t>
            </a:r>
          </a:p>
          <a:p>
            <a:pPr lvl="2"/>
            <a:r>
              <a:rPr lang="en-US"/>
              <a:t>or " 36 &lt; _length * _width &lt; 193".</a:t>
            </a:r>
          </a:p>
        </p:txBody>
      </p:sp>
      <p:sp>
        <p:nvSpPr>
          <p:cNvPr id="6" name="Date Placeholder 5"/>
          <p:cNvSpPr>
            <a:spLocks noGrp="1"/>
          </p:cNvSpPr>
          <p:nvPr>
            <p:ph type="dt" sz="half" idx="10"/>
          </p:nvPr>
        </p:nvSpPr>
        <p:spPr/>
        <p:txBody>
          <a:bodyPr/>
          <a:lstStyle/>
          <a:p>
            <a:fld id="{DAB47079-70AF-4F0F-9628-9E8AE32DFE12}" type="datetime1">
              <a:rPr lang="nb-NO" smtClean="0"/>
              <a:t>29.03.2023</a:t>
            </a:fld>
            <a:endParaRPr lang="en-US"/>
          </a:p>
        </p:txBody>
      </p:sp>
      <p:sp>
        <p:nvSpPr>
          <p:cNvPr id="7" name="Footer Placeholder 6"/>
          <p:cNvSpPr>
            <a:spLocks noGrp="1"/>
          </p:cNvSpPr>
          <p:nvPr>
            <p:ph type="ftr" sz="quarter" idx="11"/>
          </p:nvPr>
        </p:nvSpPr>
        <p:spPr/>
        <p:txBody>
          <a:bodyPr/>
          <a:lstStyle/>
          <a:p>
            <a:r>
              <a:rPr lang="fr-FR"/>
              <a:t>Chapter 7.3. More on Implementation</a:t>
            </a:r>
            <a:endParaRPr lang="en-AU"/>
          </a:p>
        </p:txBody>
      </p:sp>
      <p:sp>
        <p:nvSpPr>
          <p:cNvPr id="8" name="Slide Number Placeholder 7"/>
          <p:cNvSpPr>
            <a:spLocks noGrp="1"/>
          </p:cNvSpPr>
          <p:nvPr>
            <p:ph type="sldNum" sz="quarter" idx="12"/>
          </p:nvPr>
        </p:nvSpPr>
        <p:spPr/>
        <p:txBody>
          <a:bodyPr/>
          <a:lstStyle/>
          <a:p>
            <a:fld id="{958E74C3-62C2-46AF-942D-53E7E0CA0864}" type="slidenum">
              <a:rPr lang="en-AU" smtClean="0"/>
              <a:pPr/>
              <a:t>13</a:t>
            </a:fld>
            <a:endParaRPr lang="en-AU"/>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0310">
                                            <p:txEl>
                                              <p:pRg st="0" end="0"/>
                                            </p:txEl>
                                          </p:spTgt>
                                        </p:tgtEl>
                                        <p:attrNameLst>
                                          <p:attrName>style.visibility</p:attrName>
                                        </p:attrNameLst>
                                      </p:cBhvr>
                                      <p:to>
                                        <p:strVal val="visible"/>
                                      </p:to>
                                    </p:set>
                                    <p:animEffect transition="in" filter="wipe(left)">
                                      <p:cBhvr>
                                        <p:cTn id="7" dur="500"/>
                                        <p:tgtEl>
                                          <p:spTgt spid="6103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0310">
                                            <p:txEl>
                                              <p:pRg st="1" end="1"/>
                                            </p:txEl>
                                          </p:spTgt>
                                        </p:tgtEl>
                                        <p:attrNameLst>
                                          <p:attrName>style.visibility</p:attrName>
                                        </p:attrNameLst>
                                      </p:cBhvr>
                                      <p:to>
                                        <p:strVal val="visible"/>
                                      </p:to>
                                    </p:set>
                                    <p:animEffect transition="in" filter="wipe(left)">
                                      <p:cBhvr>
                                        <p:cTn id="12" dur="500"/>
                                        <p:tgtEl>
                                          <p:spTgt spid="610310">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10310">
                                            <p:txEl>
                                              <p:pRg st="2" end="2"/>
                                            </p:txEl>
                                          </p:spTgt>
                                        </p:tgtEl>
                                        <p:attrNameLst>
                                          <p:attrName>style.visibility</p:attrName>
                                        </p:attrNameLst>
                                      </p:cBhvr>
                                      <p:to>
                                        <p:strVal val="visible"/>
                                      </p:to>
                                    </p:set>
                                    <p:animEffect transition="in" filter="wipe(left)">
                                      <p:cBhvr>
                                        <p:cTn id="15" dur="500"/>
                                        <p:tgtEl>
                                          <p:spTgt spid="610310">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10310">
                                            <p:txEl>
                                              <p:pRg st="3" end="3"/>
                                            </p:txEl>
                                          </p:spTgt>
                                        </p:tgtEl>
                                        <p:attrNameLst>
                                          <p:attrName>style.visibility</p:attrName>
                                        </p:attrNameLst>
                                      </p:cBhvr>
                                      <p:to>
                                        <p:strVal val="visible"/>
                                      </p:to>
                                    </p:set>
                                    <p:animEffect transition="in" filter="wipe(left)">
                                      <p:cBhvr>
                                        <p:cTn id="18" dur="500"/>
                                        <p:tgtEl>
                                          <p:spTgt spid="610310">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10310">
                                            <p:txEl>
                                              <p:pRg st="4" end="4"/>
                                            </p:txEl>
                                          </p:spTgt>
                                        </p:tgtEl>
                                        <p:attrNameLst>
                                          <p:attrName>style.visibility</p:attrName>
                                        </p:attrNameLst>
                                      </p:cBhvr>
                                      <p:to>
                                        <p:strVal val="visible"/>
                                      </p:to>
                                    </p:set>
                                    <p:animEffect transition="in" filter="wipe(left)">
                                      <p:cBhvr>
                                        <p:cTn id="21" dur="500"/>
                                        <p:tgtEl>
                                          <p:spTgt spid="6103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310"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9"/>
          <p:cNvSpPr>
            <a:spLocks noGrp="1" noChangeArrowheads="1"/>
          </p:cNvSpPr>
          <p:nvPr>
            <p:ph type="title"/>
          </p:nvPr>
        </p:nvSpPr>
        <p:spPr/>
        <p:txBody>
          <a:bodyPr/>
          <a:lstStyle/>
          <a:p>
            <a:r>
              <a:rPr lang="en-US"/>
              <a:t>Constants</a:t>
            </a:r>
          </a:p>
        </p:txBody>
      </p:sp>
      <p:sp>
        <p:nvSpPr>
          <p:cNvPr id="31747" name="Rectangle 10"/>
          <p:cNvSpPr>
            <a:spLocks noGrp="1" noChangeArrowheads="1"/>
          </p:cNvSpPr>
          <p:nvPr>
            <p:ph idx="1"/>
          </p:nvPr>
        </p:nvSpPr>
        <p:spPr/>
        <p:txBody>
          <a:bodyPr>
            <a:normAutofit fontScale="92500" lnSpcReduction="10000"/>
          </a:bodyPr>
          <a:lstStyle/>
          <a:p>
            <a:r>
              <a:rPr lang="en-US"/>
              <a:t>Before designating a final variable, be sure that it is, indeed, final.  You’re going to want to change "final" quantities in most cases.  Consider using method instead.</a:t>
            </a:r>
          </a:p>
          <a:p>
            <a:r>
              <a:rPr lang="en-AU"/>
              <a:t>Ex:</a:t>
            </a:r>
          </a:p>
          <a:p>
            <a:pPr lvl="1"/>
            <a:r>
              <a:rPr lang="en-US"/>
              <a:t>instead of ...</a:t>
            </a:r>
          </a:p>
          <a:p>
            <a:pPr lvl="1"/>
            <a:r>
              <a:rPr lang="en-US"/>
              <a:t>	protected static final MAX_CHARS_IN_NAME;</a:t>
            </a:r>
          </a:p>
          <a:p>
            <a:pPr lvl="1"/>
            <a:endParaRPr lang="en-US"/>
          </a:p>
          <a:p>
            <a:pPr lvl="1"/>
            <a:r>
              <a:rPr lang="en-US"/>
              <a:t>consider using ...</a:t>
            </a:r>
          </a:p>
          <a:p>
            <a:pPr lvl="1"/>
            <a:r>
              <a:rPr lang="en-US"/>
              <a:t>	protected final static int getMaxCharsInName()</a:t>
            </a:r>
          </a:p>
          <a:p>
            <a:pPr lvl="1"/>
            <a:r>
              <a:rPr lang="en-US"/>
              <a:t>	{  		return 20;</a:t>
            </a:r>
          </a:p>
          <a:p>
            <a:pPr lvl="1"/>
            <a:r>
              <a:rPr lang="en-US"/>
              <a:t>	}</a:t>
            </a:r>
            <a:endParaRPr lang="en-AU"/>
          </a:p>
        </p:txBody>
      </p:sp>
      <p:sp>
        <p:nvSpPr>
          <p:cNvPr id="6" name="Date Placeholder 5"/>
          <p:cNvSpPr>
            <a:spLocks noGrp="1"/>
          </p:cNvSpPr>
          <p:nvPr>
            <p:ph type="dt" sz="half" idx="10"/>
          </p:nvPr>
        </p:nvSpPr>
        <p:spPr/>
        <p:txBody>
          <a:bodyPr/>
          <a:lstStyle/>
          <a:p>
            <a:fld id="{0929FDDF-0B3F-4C88-A9D0-F1255DFBCD28}" type="datetime1">
              <a:rPr lang="nb-NO" smtClean="0"/>
              <a:t>29.03.2023</a:t>
            </a:fld>
            <a:endParaRPr lang="en-US"/>
          </a:p>
        </p:txBody>
      </p:sp>
      <p:sp>
        <p:nvSpPr>
          <p:cNvPr id="7" name="Footer Placeholder 6"/>
          <p:cNvSpPr>
            <a:spLocks noGrp="1"/>
          </p:cNvSpPr>
          <p:nvPr>
            <p:ph type="ftr" sz="quarter" idx="11"/>
          </p:nvPr>
        </p:nvSpPr>
        <p:spPr/>
        <p:txBody>
          <a:bodyPr/>
          <a:lstStyle/>
          <a:p>
            <a:r>
              <a:rPr lang="fr-FR"/>
              <a:t>Chapter 7.3. More on Implementation</a:t>
            </a:r>
            <a:endParaRPr lang="en-AU"/>
          </a:p>
        </p:txBody>
      </p:sp>
      <p:sp>
        <p:nvSpPr>
          <p:cNvPr id="8" name="Slide Number Placeholder 7"/>
          <p:cNvSpPr>
            <a:spLocks noGrp="1"/>
          </p:cNvSpPr>
          <p:nvPr>
            <p:ph type="sldNum" sz="quarter" idx="12"/>
          </p:nvPr>
        </p:nvSpPr>
        <p:spPr/>
        <p:txBody>
          <a:bodyPr/>
          <a:lstStyle/>
          <a:p>
            <a:fld id="{958E74C3-62C2-46AF-942D-53E7E0CA0864}" type="slidenum">
              <a:rPr lang="en-AU" smtClean="0"/>
              <a:pPr/>
              <a:t>14</a:t>
            </a:fld>
            <a:endParaRPr lang="en-AU"/>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8"/>
          <p:cNvSpPr>
            <a:spLocks noGrp="1" noChangeArrowheads="1"/>
          </p:cNvSpPr>
          <p:nvPr>
            <p:ph type="title"/>
          </p:nvPr>
        </p:nvSpPr>
        <p:spPr/>
        <p:txBody>
          <a:bodyPr/>
          <a:lstStyle/>
          <a:p>
            <a:r>
              <a:rPr lang="en-US"/>
              <a:t>Initializing Attributes</a:t>
            </a:r>
          </a:p>
        </p:txBody>
      </p:sp>
      <p:sp>
        <p:nvSpPr>
          <p:cNvPr id="32771" name="Rectangle 9"/>
          <p:cNvSpPr>
            <a:spLocks noGrp="1" noChangeArrowheads="1"/>
          </p:cNvSpPr>
          <p:nvPr>
            <p:ph idx="1"/>
          </p:nvPr>
        </p:nvSpPr>
        <p:spPr/>
        <p:txBody>
          <a:bodyPr>
            <a:normAutofit/>
          </a:bodyPr>
          <a:lstStyle/>
          <a:p>
            <a:r>
              <a:rPr lang="en-AU"/>
              <a:t>Attributes should be always be initialized, think of</a:t>
            </a:r>
          </a:p>
          <a:p>
            <a:pPr lvl="1"/>
            <a:r>
              <a:rPr lang="en-AU"/>
              <a:t>private float _balance = 0;</a:t>
            </a:r>
          </a:p>
          <a:p>
            <a:r>
              <a:rPr lang="en-AU"/>
              <a:t>Attribute may be an object of another class, as in</a:t>
            </a:r>
          </a:p>
          <a:p>
            <a:pPr lvl="1"/>
            <a:r>
              <a:rPr lang="en-AU"/>
              <a:t>private Customer _customer; </a:t>
            </a:r>
          </a:p>
          <a:p>
            <a:r>
              <a:rPr lang="en-AU"/>
              <a:t>Traditionally done using the constructor, as in </a:t>
            </a:r>
          </a:p>
          <a:p>
            <a:pPr lvl="1"/>
            <a:r>
              <a:rPr lang="en-AU"/>
              <a:t>private Customer _customer = new Customer( "Edward", "Jones" );</a:t>
            </a:r>
          </a:p>
          <a:p>
            <a:r>
              <a:rPr lang="en-AU"/>
              <a:t>Problem is maintainability.  When new attributes added to Customer, all have to be updated.  Also accessing persistent storage unnecessarily.</a:t>
            </a:r>
          </a:p>
        </p:txBody>
      </p:sp>
      <p:sp>
        <p:nvSpPr>
          <p:cNvPr id="6" name="Date Placeholder 5"/>
          <p:cNvSpPr>
            <a:spLocks noGrp="1"/>
          </p:cNvSpPr>
          <p:nvPr>
            <p:ph type="dt" sz="half" idx="10"/>
          </p:nvPr>
        </p:nvSpPr>
        <p:spPr/>
        <p:txBody>
          <a:bodyPr/>
          <a:lstStyle/>
          <a:p>
            <a:fld id="{4FE06600-B7B6-4C06-AF91-BB3E981FFBF5}" type="datetime1">
              <a:rPr lang="nb-NO" smtClean="0"/>
              <a:t>29.03.2023</a:t>
            </a:fld>
            <a:endParaRPr lang="en-US"/>
          </a:p>
        </p:txBody>
      </p:sp>
      <p:sp>
        <p:nvSpPr>
          <p:cNvPr id="7" name="Footer Placeholder 6"/>
          <p:cNvSpPr>
            <a:spLocks noGrp="1"/>
          </p:cNvSpPr>
          <p:nvPr>
            <p:ph type="ftr" sz="quarter" idx="11"/>
          </p:nvPr>
        </p:nvSpPr>
        <p:spPr/>
        <p:txBody>
          <a:bodyPr/>
          <a:lstStyle/>
          <a:p>
            <a:r>
              <a:rPr lang="fr-FR"/>
              <a:t>Chapter 7.3. More on Implementation</a:t>
            </a:r>
            <a:endParaRPr lang="en-AU"/>
          </a:p>
        </p:txBody>
      </p:sp>
      <p:sp>
        <p:nvSpPr>
          <p:cNvPr id="8" name="Slide Number Placeholder 7"/>
          <p:cNvSpPr>
            <a:spLocks noGrp="1"/>
          </p:cNvSpPr>
          <p:nvPr>
            <p:ph type="sldNum" sz="quarter" idx="12"/>
          </p:nvPr>
        </p:nvSpPr>
        <p:spPr/>
        <p:txBody>
          <a:bodyPr/>
          <a:lstStyle/>
          <a:p>
            <a:fld id="{958E74C3-62C2-46AF-942D-53E7E0CA0864}" type="slidenum">
              <a:rPr lang="en-AU" smtClean="0"/>
              <a:pPr/>
              <a:t>15</a:t>
            </a:fld>
            <a:endParaRPr lang="en-AU"/>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C1FCF-BB2A-41DF-B17E-8191B37405CF}"/>
              </a:ext>
            </a:extLst>
          </p:cNvPr>
          <p:cNvSpPr>
            <a:spLocks noGrp="1"/>
          </p:cNvSpPr>
          <p:nvPr>
            <p:ph type="title"/>
          </p:nvPr>
        </p:nvSpPr>
        <p:spPr/>
        <p:txBody>
          <a:bodyPr/>
          <a:lstStyle/>
          <a:p>
            <a:r>
              <a:rPr lang="en-US"/>
              <a:t>Relevant books</a:t>
            </a:r>
          </a:p>
        </p:txBody>
      </p:sp>
      <p:pic>
        <p:nvPicPr>
          <p:cNvPr id="4" name="Picture 3">
            <a:extLst>
              <a:ext uri="{FF2B5EF4-FFF2-40B4-BE49-F238E27FC236}">
                <a16:creationId xmlns:a16="http://schemas.microsoft.com/office/drawing/2014/main" id="{1526123F-A585-4300-BAF5-0FC94CE0DE03}"/>
              </a:ext>
            </a:extLst>
          </p:cNvPr>
          <p:cNvPicPr>
            <a:picLocks noChangeAspect="1"/>
          </p:cNvPicPr>
          <p:nvPr/>
        </p:nvPicPr>
        <p:blipFill>
          <a:blip r:embed="rId2"/>
          <a:stretch>
            <a:fillRect/>
          </a:stretch>
        </p:blipFill>
        <p:spPr>
          <a:xfrm>
            <a:off x="2135560" y="1417639"/>
            <a:ext cx="3440702" cy="4373501"/>
          </a:xfrm>
          <a:prstGeom prst="rect">
            <a:avLst/>
          </a:prstGeom>
        </p:spPr>
      </p:pic>
      <p:sp>
        <p:nvSpPr>
          <p:cNvPr id="5" name="TextBox 4">
            <a:extLst>
              <a:ext uri="{FF2B5EF4-FFF2-40B4-BE49-F238E27FC236}">
                <a16:creationId xmlns:a16="http://schemas.microsoft.com/office/drawing/2014/main" id="{554A05B7-191B-49C5-9514-7179559EAECE}"/>
              </a:ext>
            </a:extLst>
          </p:cNvPr>
          <p:cNvSpPr txBox="1"/>
          <p:nvPr/>
        </p:nvSpPr>
        <p:spPr>
          <a:xfrm>
            <a:off x="1847528" y="6021288"/>
            <a:ext cx="4536504" cy="369332"/>
          </a:xfrm>
          <a:prstGeom prst="rect">
            <a:avLst/>
          </a:prstGeom>
          <a:noFill/>
        </p:spPr>
        <p:txBody>
          <a:bodyPr wrap="square" rtlCol="0">
            <a:spAutoFit/>
          </a:bodyPr>
          <a:lstStyle/>
          <a:p>
            <a:r>
              <a:rPr lang="en-US"/>
              <a:t>Old edition, available online at NTNU lib.</a:t>
            </a:r>
          </a:p>
        </p:txBody>
      </p:sp>
      <p:pic>
        <p:nvPicPr>
          <p:cNvPr id="6" name="Picture 5">
            <a:extLst>
              <a:ext uri="{FF2B5EF4-FFF2-40B4-BE49-F238E27FC236}">
                <a16:creationId xmlns:a16="http://schemas.microsoft.com/office/drawing/2014/main" id="{A566258A-B71F-4C6A-8280-0466E6B0F51F}"/>
              </a:ext>
            </a:extLst>
          </p:cNvPr>
          <p:cNvPicPr>
            <a:picLocks noChangeAspect="1"/>
          </p:cNvPicPr>
          <p:nvPr/>
        </p:nvPicPr>
        <p:blipFill>
          <a:blip r:embed="rId3"/>
          <a:stretch>
            <a:fillRect/>
          </a:stretch>
        </p:blipFill>
        <p:spPr>
          <a:xfrm>
            <a:off x="6384032" y="1389336"/>
            <a:ext cx="3440702" cy="4373501"/>
          </a:xfrm>
          <a:prstGeom prst="rect">
            <a:avLst/>
          </a:prstGeom>
        </p:spPr>
      </p:pic>
      <p:sp>
        <p:nvSpPr>
          <p:cNvPr id="7" name="TextBox 6">
            <a:extLst>
              <a:ext uri="{FF2B5EF4-FFF2-40B4-BE49-F238E27FC236}">
                <a16:creationId xmlns:a16="http://schemas.microsoft.com/office/drawing/2014/main" id="{5024E86B-BF81-46CF-8863-23FB5E2FF84F}"/>
              </a:ext>
            </a:extLst>
          </p:cNvPr>
          <p:cNvSpPr txBox="1"/>
          <p:nvPr/>
        </p:nvSpPr>
        <p:spPr>
          <a:xfrm>
            <a:off x="6600057" y="6021288"/>
            <a:ext cx="2450611" cy="369332"/>
          </a:xfrm>
          <a:prstGeom prst="rect">
            <a:avLst/>
          </a:prstGeom>
          <a:noFill/>
        </p:spPr>
        <p:txBody>
          <a:bodyPr wrap="square" rtlCol="0">
            <a:spAutoFit/>
          </a:bodyPr>
          <a:lstStyle/>
          <a:p>
            <a:r>
              <a:rPr lang="en-US"/>
              <a:t>New edition</a:t>
            </a:r>
          </a:p>
        </p:txBody>
      </p:sp>
      <p:sp>
        <p:nvSpPr>
          <p:cNvPr id="3" name="Date Placeholder 2">
            <a:extLst>
              <a:ext uri="{FF2B5EF4-FFF2-40B4-BE49-F238E27FC236}">
                <a16:creationId xmlns:a16="http://schemas.microsoft.com/office/drawing/2014/main" id="{853699D2-4DFC-3124-3C15-0C6E3178C282}"/>
              </a:ext>
            </a:extLst>
          </p:cNvPr>
          <p:cNvSpPr>
            <a:spLocks noGrp="1"/>
          </p:cNvSpPr>
          <p:nvPr>
            <p:ph type="dt" sz="half" idx="10"/>
          </p:nvPr>
        </p:nvSpPr>
        <p:spPr/>
        <p:txBody>
          <a:bodyPr/>
          <a:lstStyle/>
          <a:p>
            <a:fld id="{5BAA0272-818E-4AC2-B2E6-3461ED76981A}" type="datetime1">
              <a:rPr lang="nb-NO" smtClean="0"/>
              <a:t>29.03.2023</a:t>
            </a:fld>
            <a:endParaRPr lang="en-US" dirty="0"/>
          </a:p>
        </p:txBody>
      </p:sp>
      <p:sp>
        <p:nvSpPr>
          <p:cNvPr id="8" name="Footer Placeholder 7">
            <a:extLst>
              <a:ext uri="{FF2B5EF4-FFF2-40B4-BE49-F238E27FC236}">
                <a16:creationId xmlns:a16="http://schemas.microsoft.com/office/drawing/2014/main" id="{31DFFDDE-4DB6-5C6C-C6A5-FFAFAE5B4D3D}"/>
              </a:ext>
            </a:extLst>
          </p:cNvPr>
          <p:cNvSpPr>
            <a:spLocks noGrp="1"/>
          </p:cNvSpPr>
          <p:nvPr>
            <p:ph type="ftr" sz="quarter" idx="11"/>
          </p:nvPr>
        </p:nvSpPr>
        <p:spPr/>
        <p:txBody>
          <a:bodyPr/>
          <a:lstStyle/>
          <a:p>
            <a:r>
              <a:rPr lang="en-US"/>
              <a:t>Chapter 7.3. More on Implementation</a:t>
            </a:r>
          </a:p>
        </p:txBody>
      </p:sp>
      <p:sp>
        <p:nvSpPr>
          <p:cNvPr id="9" name="Slide Number Placeholder 8">
            <a:extLst>
              <a:ext uri="{FF2B5EF4-FFF2-40B4-BE49-F238E27FC236}">
                <a16:creationId xmlns:a16="http://schemas.microsoft.com/office/drawing/2014/main" id="{54DAC674-661C-CC50-BEE6-DB8D1B9E5D9D}"/>
              </a:ext>
            </a:extLst>
          </p:cNvPr>
          <p:cNvSpPr>
            <a:spLocks noGrp="1"/>
          </p:cNvSpPr>
          <p:nvPr>
            <p:ph type="sldNum" sz="quarter" idx="12"/>
          </p:nvPr>
        </p:nvSpPr>
        <p:spPr/>
        <p:txBody>
          <a:bodyPr/>
          <a:lstStyle/>
          <a:p>
            <a:fld id="{EC33B370-F672-B743-B3AF-248A63C17270}" type="slidenum">
              <a:rPr lang="en-US" smtClean="0"/>
              <a:pPr/>
              <a:t>16</a:t>
            </a:fld>
            <a:endParaRPr lang="en-US"/>
          </a:p>
        </p:txBody>
      </p:sp>
    </p:spTree>
    <p:extLst>
      <p:ext uri="{BB962C8B-B14F-4D97-AF65-F5344CB8AC3E}">
        <p14:creationId xmlns:p14="http://schemas.microsoft.com/office/powerpoint/2010/main" val="657134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7C22E-9013-4515-BC99-E51B25E47819}"/>
              </a:ext>
            </a:extLst>
          </p:cNvPr>
          <p:cNvSpPr>
            <a:spLocks noGrp="1"/>
          </p:cNvSpPr>
          <p:nvPr>
            <p:ph type="title"/>
          </p:nvPr>
        </p:nvSpPr>
        <p:spPr/>
        <p:txBody>
          <a:bodyPr/>
          <a:lstStyle/>
          <a:p>
            <a:r>
              <a:rPr lang="en-US"/>
              <a:t>Bad smells in code (code smells)</a:t>
            </a:r>
          </a:p>
        </p:txBody>
      </p:sp>
      <p:sp>
        <p:nvSpPr>
          <p:cNvPr id="3" name="Content Placeholder 2">
            <a:extLst>
              <a:ext uri="{FF2B5EF4-FFF2-40B4-BE49-F238E27FC236}">
                <a16:creationId xmlns:a16="http://schemas.microsoft.com/office/drawing/2014/main" id="{2DECF0B9-F1F2-4F0D-B7A9-82339089FA47}"/>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Code smells are any violation of fundamental design principles that decrease the overall quality of the code. </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Not bugs or errors</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Can certainly add to the chance of bugs and failures down the line.</a:t>
            </a:r>
          </a:p>
        </p:txBody>
      </p:sp>
      <p:sp>
        <p:nvSpPr>
          <p:cNvPr id="4" name="Date Placeholder 3">
            <a:extLst>
              <a:ext uri="{FF2B5EF4-FFF2-40B4-BE49-F238E27FC236}">
                <a16:creationId xmlns:a16="http://schemas.microsoft.com/office/drawing/2014/main" id="{35CD351A-9407-4242-5D4B-2B7AC811B6D4}"/>
              </a:ext>
            </a:extLst>
          </p:cNvPr>
          <p:cNvSpPr>
            <a:spLocks noGrp="1"/>
          </p:cNvSpPr>
          <p:nvPr>
            <p:ph type="dt" sz="half" idx="10"/>
          </p:nvPr>
        </p:nvSpPr>
        <p:spPr/>
        <p:txBody>
          <a:bodyPr/>
          <a:lstStyle/>
          <a:p>
            <a:fld id="{7B01DD19-DFBB-4D15-8030-D1EA4C1504F6}" type="datetime1">
              <a:rPr lang="nb-NO" smtClean="0"/>
              <a:t>29.03.2023</a:t>
            </a:fld>
            <a:endParaRPr lang="en-US" dirty="0"/>
          </a:p>
        </p:txBody>
      </p:sp>
      <p:sp>
        <p:nvSpPr>
          <p:cNvPr id="5" name="Footer Placeholder 4">
            <a:extLst>
              <a:ext uri="{FF2B5EF4-FFF2-40B4-BE49-F238E27FC236}">
                <a16:creationId xmlns:a16="http://schemas.microsoft.com/office/drawing/2014/main" id="{D5F0F2DA-82CD-A741-804E-64B310E7A3AF}"/>
              </a:ext>
            </a:extLst>
          </p:cNvPr>
          <p:cNvSpPr>
            <a:spLocks noGrp="1"/>
          </p:cNvSpPr>
          <p:nvPr>
            <p:ph type="ftr" sz="quarter" idx="11"/>
          </p:nvPr>
        </p:nvSpPr>
        <p:spPr/>
        <p:txBody>
          <a:bodyPr/>
          <a:lstStyle/>
          <a:p>
            <a:r>
              <a:rPr lang="en-US"/>
              <a:t>Chapter 7.3. More on Implementation</a:t>
            </a:r>
          </a:p>
        </p:txBody>
      </p:sp>
      <p:sp>
        <p:nvSpPr>
          <p:cNvPr id="6" name="Slide Number Placeholder 5">
            <a:extLst>
              <a:ext uri="{FF2B5EF4-FFF2-40B4-BE49-F238E27FC236}">
                <a16:creationId xmlns:a16="http://schemas.microsoft.com/office/drawing/2014/main" id="{F295D476-A474-26EA-A980-AA79B2B41BAB}"/>
              </a:ext>
            </a:extLst>
          </p:cNvPr>
          <p:cNvSpPr>
            <a:spLocks noGrp="1"/>
          </p:cNvSpPr>
          <p:nvPr>
            <p:ph type="sldNum" sz="quarter" idx="12"/>
          </p:nvPr>
        </p:nvSpPr>
        <p:spPr/>
        <p:txBody>
          <a:bodyPr/>
          <a:lstStyle/>
          <a:p>
            <a:fld id="{EC33B370-F672-B743-B3AF-248A63C17270}" type="slidenum">
              <a:rPr lang="en-US" smtClean="0"/>
              <a:pPr/>
              <a:t>17</a:t>
            </a:fld>
            <a:endParaRPr lang="en-US"/>
          </a:p>
        </p:txBody>
      </p:sp>
    </p:spTree>
    <p:extLst>
      <p:ext uri="{BB962C8B-B14F-4D97-AF65-F5344CB8AC3E}">
        <p14:creationId xmlns:p14="http://schemas.microsoft.com/office/powerpoint/2010/main" val="288614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98DF-D8AF-480A-A68D-5ADC41430E0F}"/>
              </a:ext>
            </a:extLst>
          </p:cNvPr>
          <p:cNvSpPr>
            <a:spLocks noGrp="1"/>
          </p:cNvSpPr>
          <p:nvPr>
            <p:ph type="title"/>
          </p:nvPr>
        </p:nvSpPr>
        <p:spPr/>
        <p:txBody>
          <a:bodyPr/>
          <a:lstStyle/>
          <a:p>
            <a:r>
              <a:rPr lang="en-US"/>
              <a:t>Cod refactoring goals and properties</a:t>
            </a:r>
          </a:p>
        </p:txBody>
      </p:sp>
      <p:sp>
        <p:nvSpPr>
          <p:cNvPr id="3" name="Content Placeholder 2">
            <a:extLst>
              <a:ext uri="{FF2B5EF4-FFF2-40B4-BE49-F238E27FC236}">
                <a16:creationId xmlns:a16="http://schemas.microsoft.com/office/drawing/2014/main" id="{F826B7F2-3321-4F18-BAA4-DAB0A43E27B2}"/>
              </a:ext>
            </a:extLst>
          </p:cNvPr>
          <p:cNvSpPr>
            <a:spLocks noGrp="1"/>
          </p:cNvSpPr>
          <p:nvPr>
            <p:ph idx="1"/>
          </p:nvPr>
        </p:nvSpPr>
        <p:spPr>
          <a:xfrm>
            <a:off x="1919536" y="1556792"/>
            <a:ext cx="8229600" cy="4752528"/>
          </a:xfrm>
        </p:spPr>
        <p:txBody>
          <a:bodyPr>
            <a:normAutofit fontScale="85000" lnSpcReduction="20000"/>
          </a:bodyPr>
          <a:lstStyle/>
          <a:p>
            <a:r>
              <a:rPr lang="en-US"/>
              <a:t>Change the internal structure without changing external behavior</a:t>
            </a:r>
          </a:p>
          <a:p>
            <a:pPr marL="0" indent="0">
              <a:buNone/>
            </a:pPr>
            <a:endParaRPr lang="en-US"/>
          </a:p>
          <a:p>
            <a:r>
              <a:rPr lang="en-US" altLang="en-US"/>
              <a:t>Eliminate code smells for</a:t>
            </a:r>
          </a:p>
          <a:p>
            <a:pPr lvl="1"/>
            <a:r>
              <a:rPr lang="nb-NO" err="1"/>
              <a:t>Readability</a:t>
            </a:r>
            <a:endParaRPr lang="nb-NO"/>
          </a:p>
          <a:p>
            <a:pPr lvl="1"/>
            <a:r>
              <a:rPr lang="nb-NO" err="1"/>
              <a:t>Consistency</a:t>
            </a:r>
            <a:endParaRPr lang="nb-NO"/>
          </a:p>
          <a:p>
            <a:pPr lvl="1"/>
            <a:r>
              <a:rPr lang="nb-NO" err="1"/>
              <a:t>Maintainability</a:t>
            </a:r>
            <a:endParaRPr lang="nb-NO"/>
          </a:p>
          <a:p>
            <a:pPr marL="0" indent="0">
              <a:buNone/>
            </a:pPr>
            <a:endParaRPr lang="en-US"/>
          </a:p>
          <a:p>
            <a:r>
              <a:rPr lang="en-US"/>
              <a:t>Properties</a:t>
            </a:r>
          </a:p>
          <a:p>
            <a:pPr lvl="1"/>
            <a:r>
              <a:rPr lang="en-US" altLang="en-US"/>
              <a:t>Preserve correctness</a:t>
            </a:r>
          </a:p>
          <a:p>
            <a:pPr lvl="1"/>
            <a:r>
              <a:rPr lang="en-US" altLang="en-US"/>
              <a:t>One step at a time</a:t>
            </a:r>
          </a:p>
          <a:p>
            <a:pPr lvl="1"/>
            <a:r>
              <a:rPr lang="en-US" altLang="en-US"/>
              <a:t>Frequent testing</a:t>
            </a:r>
          </a:p>
        </p:txBody>
      </p:sp>
      <p:sp>
        <p:nvSpPr>
          <p:cNvPr id="4" name="Date Placeholder 3">
            <a:extLst>
              <a:ext uri="{FF2B5EF4-FFF2-40B4-BE49-F238E27FC236}">
                <a16:creationId xmlns:a16="http://schemas.microsoft.com/office/drawing/2014/main" id="{D2B2E889-B958-9834-EAC9-E817182DCC92}"/>
              </a:ext>
            </a:extLst>
          </p:cNvPr>
          <p:cNvSpPr>
            <a:spLocks noGrp="1"/>
          </p:cNvSpPr>
          <p:nvPr>
            <p:ph type="dt" sz="half" idx="10"/>
          </p:nvPr>
        </p:nvSpPr>
        <p:spPr/>
        <p:txBody>
          <a:bodyPr/>
          <a:lstStyle/>
          <a:p>
            <a:fld id="{4F6CCC63-496F-4037-9B2C-EA655F006A4B}" type="datetime1">
              <a:rPr lang="nb-NO" smtClean="0"/>
              <a:t>29.03.2023</a:t>
            </a:fld>
            <a:endParaRPr lang="en-US" dirty="0"/>
          </a:p>
        </p:txBody>
      </p:sp>
      <p:sp>
        <p:nvSpPr>
          <p:cNvPr id="5" name="Footer Placeholder 4">
            <a:extLst>
              <a:ext uri="{FF2B5EF4-FFF2-40B4-BE49-F238E27FC236}">
                <a16:creationId xmlns:a16="http://schemas.microsoft.com/office/drawing/2014/main" id="{CAA2C67D-84CC-A416-16D6-1ECE0C96DD60}"/>
              </a:ext>
            </a:extLst>
          </p:cNvPr>
          <p:cNvSpPr>
            <a:spLocks noGrp="1"/>
          </p:cNvSpPr>
          <p:nvPr>
            <p:ph type="ftr" sz="quarter" idx="11"/>
          </p:nvPr>
        </p:nvSpPr>
        <p:spPr/>
        <p:txBody>
          <a:bodyPr/>
          <a:lstStyle/>
          <a:p>
            <a:r>
              <a:rPr lang="en-US"/>
              <a:t>Chapter 7.3. More on Implementation</a:t>
            </a:r>
          </a:p>
        </p:txBody>
      </p:sp>
      <p:sp>
        <p:nvSpPr>
          <p:cNvPr id="6" name="Slide Number Placeholder 5">
            <a:extLst>
              <a:ext uri="{FF2B5EF4-FFF2-40B4-BE49-F238E27FC236}">
                <a16:creationId xmlns:a16="http://schemas.microsoft.com/office/drawing/2014/main" id="{A9B70193-E6F8-9BEA-8A4D-385D8E65AE46}"/>
              </a:ext>
            </a:extLst>
          </p:cNvPr>
          <p:cNvSpPr>
            <a:spLocks noGrp="1"/>
          </p:cNvSpPr>
          <p:nvPr>
            <p:ph type="sldNum" sz="quarter" idx="12"/>
          </p:nvPr>
        </p:nvSpPr>
        <p:spPr/>
        <p:txBody>
          <a:bodyPr/>
          <a:lstStyle/>
          <a:p>
            <a:fld id="{EC33B370-F672-B743-B3AF-248A63C17270}" type="slidenum">
              <a:rPr lang="en-US" smtClean="0"/>
              <a:pPr/>
              <a:t>18</a:t>
            </a:fld>
            <a:endParaRPr lang="en-US"/>
          </a:p>
        </p:txBody>
      </p:sp>
    </p:spTree>
    <p:extLst>
      <p:ext uri="{BB962C8B-B14F-4D97-AF65-F5344CB8AC3E}">
        <p14:creationId xmlns:p14="http://schemas.microsoft.com/office/powerpoint/2010/main" val="871301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70C0-89E0-CE36-C983-5F99C17AFC00}"/>
              </a:ext>
            </a:extLst>
          </p:cNvPr>
          <p:cNvSpPr>
            <a:spLocks noGrp="1"/>
          </p:cNvSpPr>
          <p:nvPr>
            <p:ph type="title"/>
          </p:nvPr>
        </p:nvSpPr>
        <p:spPr/>
        <p:txBody>
          <a:bodyPr/>
          <a:lstStyle/>
          <a:p>
            <a:endParaRPr lang="nb-NO"/>
          </a:p>
        </p:txBody>
      </p:sp>
      <p:sp>
        <p:nvSpPr>
          <p:cNvPr id="3" name="Content Placeholder 2">
            <a:extLst>
              <a:ext uri="{FF2B5EF4-FFF2-40B4-BE49-F238E27FC236}">
                <a16:creationId xmlns:a16="http://schemas.microsoft.com/office/drawing/2014/main" id="{DD5C81DB-A065-3322-2A15-F90044C34052}"/>
              </a:ext>
            </a:extLst>
          </p:cNvPr>
          <p:cNvSpPr>
            <a:spLocks noGrp="1"/>
          </p:cNvSpPr>
          <p:nvPr>
            <p:ph idx="1"/>
          </p:nvPr>
        </p:nvSpPr>
        <p:spPr/>
        <p:txBody>
          <a:bodyPr/>
          <a:lstStyle/>
          <a:p>
            <a:endParaRPr lang="nb-NO"/>
          </a:p>
        </p:txBody>
      </p:sp>
      <p:pic>
        <p:nvPicPr>
          <p:cNvPr id="4098" name="Picture 2" descr="Code smells that are found the most in software projects">
            <a:extLst>
              <a:ext uri="{FF2B5EF4-FFF2-40B4-BE49-F238E27FC236}">
                <a16:creationId xmlns:a16="http://schemas.microsoft.com/office/drawing/2014/main" id="{D9C8F8C1-5A70-8EB3-B57D-175C07A516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12192000" cy="6832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77850DB-5D57-4E77-3C5F-001A749407C9}"/>
              </a:ext>
            </a:extLst>
          </p:cNvPr>
          <p:cNvSpPr/>
          <p:nvPr/>
        </p:nvSpPr>
        <p:spPr>
          <a:xfrm>
            <a:off x="5781368" y="4522839"/>
            <a:ext cx="3224980" cy="11307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b-NO"/>
          </a:p>
        </p:txBody>
      </p:sp>
      <p:pic>
        <p:nvPicPr>
          <p:cNvPr id="5" name="Picture 2" descr="NTNU (Norwegian University of Science and Technology) Vector Logo | Free  Download - (.SVG + .PNG) format - SeekVectorLogo.Com">
            <a:extLst>
              <a:ext uri="{FF2B5EF4-FFF2-40B4-BE49-F238E27FC236}">
                <a16:creationId xmlns:a16="http://schemas.microsoft.com/office/drawing/2014/main" id="{E4C6A75B-0EB1-4FF3-CEB7-7C0E487CF6CF}"/>
              </a:ext>
            </a:extLst>
          </p:cNvPr>
          <p:cNvPicPr>
            <a:picLocks noChangeAspect="1" noChangeArrowheads="1"/>
          </p:cNvPicPr>
          <p:nvPr/>
        </p:nvPicPr>
        <p:blipFill rotWithShape="1">
          <a:blip r:embed="rId3">
            <a:biLevel thresh="25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t="32305" b="32919"/>
          <a:stretch/>
        </p:blipFill>
        <p:spPr bwMode="auto">
          <a:xfrm>
            <a:off x="155575" y="6404232"/>
            <a:ext cx="1763961" cy="340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991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covered</a:t>
            </a:r>
            <a:endParaRPr lang="en-US" dirty="0"/>
          </a:p>
        </p:txBody>
      </p:sp>
      <p:sp>
        <p:nvSpPr>
          <p:cNvPr id="3" name="Content Placeholder 2"/>
          <p:cNvSpPr>
            <a:spLocks noGrp="1"/>
          </p:cNvSpPr>
          <p:nvPr>
            <p:ph idx="1"/>
          </p:nvPr>
        </p:nvSpPr>
        <p:spPr/>
        <p:txBody>
          <a:bodyPr/>
          <a:lstStyle/>
          <a:p>
            <a:r>
              <a:rPr lang="en-US" dirty="0"/>
              <a:t>Implementation meaning</a:t>
            </a:r>
          </a:p>
          <a:p>
            <a:r>
              <a:rPr lang="en-US" dirty="0"/>
              <a:t>Coding style &amp; standards</a:t>
            </a:r>
            <a:endParaRPr lang="en-GB" dirty="0"/>
          </a:p>
          <a:p>
            <a:r>
              <a:rPr lang="en-US" dirty="0"/>
              <a:t>Code with correctness justification</a:t>
            </a:r>
          </a:p>
          <a:p>
            <a:r>
              <a:rPr lang="en-US" dirty="0"/>
              <a:t>Code smell and some good practices</a:t>
            </a:r>
          </a:p>
          <a:p>
            <a:r>
              <a:rPr lang="en-US" dirty="0"/>
              <a:t>Code inspection</a:t>
            </a:r>
          </a:p>
          <a:p>
            <a:r>
              <a:rPr lang="en-US" dirty="0"/>
              <a:t>Exercise</a:t>
            </a:r>
            <a:endParaRPr lang="en-GB" dirty="0"/>
          </a:p>
        </p:txBody>
      </p:sp>
      <p:sp>
        <p:nvSpPr>
          <p:cNvPr id="10" name="Date Placeholder 9"/>
          <p:cNvSpPr>
            <a:spLocks noGrp="1"/>
          </p:cNvSpPr>
          <p:nvPr>
            <p:ph type="dt" sz="half" idx="10"/>
          </p:nvPr>
        </p:nvSpPr>
        <p:spPr/>
        <p:txBody>
          <a:bodyPr/>
          <a:lstStyle/>
          <a:p>
            <a:fld id="{1BD26329-1625-4859-BD41-121AC17F2B6B}" type="datetime1">
              <a:rPr lang="nb-NO" smtClean="0"/>
              <a:t>29.03.2023</a:t>
            </a:fld>
            <a:endParaRPr lang="en-US"/>
          </a:p>
        </p:txBody>
      </p:sp>
      <p:sp>
        <p:nvSpPr>
          <p:cNvPr id="5" name="Footer Placeholder 4"/>
          <p:cNvSpPr>
            <a:spLocks noGrp="1"/>
          </p:cNvSpPr>
          <p:nvPr>
            <p:ph type="ftr" sz="quarter" idx="11"/>
          </p:nvPr>
        </p:nvSpPr>
        <p:spPr/>
        <p:txBody>
          <a:bodyPr/>
          <a:lstStyle/>
          <a:p>
            <a:r>
              <a:rPr lang="en-US"/>
              <a:t>Chapter 7.3. More on Implementation</a:t>
            </a:r>
          </a:p>
        </p:txBody>
      </p:sp>
      <p:sp>
        <p:nvSpPr>
          <p:cNvPr id="4" name="Slide Number Placeholder 3"/>
          <p:cNvSpPr>
            <a:spLocks noGrp="1"/>
          </p:cNvSpPr>
          <p:nvPr>
            <p:ph type="sldNum" sz="quarter" idx="12"/>
          </p:nvPr>
        </p:nvSpPr>
        <p:spPr/>
        <p:txBody>
          <a:bodyPr/>
          <a:lstStyle/>
          <a:p>
            <a:fld id="{EC83099C-5FA5-B04A-B819-64718E2A253A}" type="slidenum">
              <a:rPr lang="en-US" smtClean="0"/>
              <a:pPr/>
              <a:t>2</a:t>
            </a:fld>
            <a:endParaRPr lang="en-US"/>
          </a:p>
        </p:txBody>
      </p:sp>
    </p:spTree>
    <p:extLst>
      <p:ext uri="{BB962C8B-B14F-4D97-AF65-F5344CB8AC3E}">
        <p14:creationId xmlns:p14="http://schemas.microsoft.com/office/powerpoint/2010/main" val="1788750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3A3D-5419-DD93-9FF9-122DCED128F3}"/>
              </a:ext>
            </a:extLst>
          </p:cNvPr>
          <p:cNvSpPr>
            <a:spLocks noGrp="1"/>
          </p:cNvSpPr>
          <p:nvPr>
            <p:ph type="title"/>
          </p:nvPr>
        </p:nvSpPr>
        <p:spPr/>
        <p:txBody>
          <a:bodyPr/>
          <a:lstStyle/>
          <a:p>
            <a:endParaRPr lang="nb-NO"/>
          </a:p>
        </p:txBody>
      </p:sp>
      <p:sp>
        <p:nvSpPr>
          <p:cNvPr id="3" name="Content Placeholder 2">
            <a:extLst>
              <a:ext uri="{FF2B5EF4-FFF2-40B4-BE49-F238E27FC236}">
                <a16:creationId xmlns:a16="http://schemas.microsoft.com/office/drawing/2014/main" id="{71B7AB68-6654-AD5D-482E-07B268851C39}"/>
              </a:ext>
            </a:extLst>
          </p:cNvPr>
          <p:cNvSpPr>
            <a:spLocks noGrp="1"/>
          </p:cNvSpPr>
          <p:nvPr>
            <p:ph idx="1"/>
          </p:nvPr>
        </p:nvSpPr>
        <p:spPr/>
        <p:txBody>
          <a:bodyPr/>
          <a:lstStyle/>
          <a:p>
            <a:endParaRPr lang="nb-NO" dirty="0"/>
          </a:p>
        </p:txBody>
      </p:sp>
      <p:pic>
        <p:nvPicPr>
          <p:cNvPr id="5" name="Picture 4">
            <a:extLst>
              <a:ext uri="{FF2B5EF4-FFF2-40B4-BE49-F238E27FC236}">
                <a16:creationId xmlns:a16="http://schemas.microsoft.com/office/drawing/2014/main" id="{970BD4D2-812F-5A23-6968-2D67FFB932E4}"/>
              </a:ext>
            </a:extLst>
          </p:cNvPr>
          <p:cNvPicPr>
            <a:picLocks noChangeAspect="1"/>
          </p:cNvPicPr>
          <p:nvPr/>
        </p:nvPicPr>
        <p:blipFill rotWithShape="1">
          <a:blip r:embed="rId2"/>
          <a:srcRect l="17742" t="22795" r="17017" b="39785"/>
          <a:stretch/>
        </p:blipFill>
        <p:spPr>
          <a:xfrm>
            <a:off x="98322" y="68826"/>
            <a:ext cx="11855257" cy="3824748"/>
          </a:xfrm>
          <a:prstGeom prst="rect">
            <a:avLst/>
          </a:prstGeom>
        </p:spPr>
      </p:pic>
      <p:pic>
        <p:nvPicPr>
          <p:cNvPr id="6" name="Picture 2" descr="NTNU (Norwegian University of Science and Technology) Vector Logo | Free  Download - (.SVG + .PNG) format - SeekVectorLogo.Com">
            <a:extLst>
              <a:ext uri="{FF2B5EF4-FFF2-40B4-BE49-F238E27FC236}">
                <a16:creationId xmlns:a16="http://schemas.microsoft.com/office/drawing/2014/main" id="{58CB7B97-5AE6-401D-5ABE-A86FB8E12C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305" b="32919"/>
          <a:stretch/>
        </p:blipFill>
        <p:spPr bwMode="auto">
          <a:xfrm>
            <a:off x="155575" y="6404232"/>
            <a:ext cx="1763961" cy="340792"/>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Large Class - Code Smells">
            <a:extLst>
              <a:ext uri="{FF2B5EF4-FFF2-40B4-BE49-F238E27FC236}">
                <a16:creationId xmlns:a16="http://schemas.microsoft.com/office/drawing/2014/main" id="{8000D448-9D5E-F195-61A2-7923620C96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1366" y="3816220"/>
            <a:ext cx="5069633" cy="3041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28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3A3D-5419-DD93-9FF9-122DCED128F3}"/>
              </a:ext>
            </a:extLst>
          </p:cNvPr>
          <p:cNvSpPr>
            <a:spLocks noGrp="1"/>
          </p:cNvSpPr>
          <p:nvPr>
            <p:ph type="title"/>
          </p:nvPr>
        </p:nvSpPr>
        <p:spPr/>
        <p:txBody>
          <a:bodyPr/>
          <a:lstStyle/>
          <a:p>
            <a:endParaRPr lang="nb-NO"/>
          </a:p>
        </p:txBody>
      </p:sp>
      <p:sp>
        <p:nvSpPr>
          <p:cNvPr id="3" name="Content Placeholder 2">
            <a:extLst>
              <a:ext uri="{FF2B5EF4-FFF2-40B4-BE49-F238E27FC236}">
                <a16:creationId xmlns:a16="http://schemas.microsoft.com/office/drawing/2014/main" id="{71B7AB68-6654-AD5D-482E-07B268851C39}"/>
              </a:ext>
            </a:extLst>
          </p:cNvPr>
          <p:cNvSpPr>
            <a:spLocks noGrp="1"/>
          </p:cNvSpPr>
          <p:nvPr>
            <p:ph idx="1"/>
          </p:nvPr>
        </p:nvSpPr>
        <p:spPr/>
        <p:txBody>
          <a:bodyPr/>
          <a:lstStyle/>
          <a:p>
            <a:endParaRPr lang="nb-NO" dirty="0"/>
          </a:p>
        </p:txBody>
      </p:sp>
      <p:pic>
        <p:nvPicPr>
          <p:cNvPr id="6" name="Picture 2" descr="NTNU (Norwegian University of Science and Technology) Vector Logo | Free  Download - (.SVG + .PNG) format - SeekVectorLogo.Com">
            <a:extLst>
              <a:ext uri="{FF2B5EF4-FFF2-40B4-BE49-F238E27FC236}">
                <a16:creationId xmlns:a16="http://schemas.microsoft.com/office/drawing/2014/main" id="{58CB7B97-5AE6-401D-5ABE-A86FB8E12C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305" b="32919"/>
          <a:stretch/>
        </p:blipFill>
        <p:spPr bwMode="auto">
          <a:xfrm>
            <a:off x="155575" y="6404232"/>
            <a:ext cx="1763961" cy="3407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FEEDF7A-39A9-93A0-6594-1B837DE85A4B}"/>
              </a:ext>
            </a:extLst>
          </p:cNvPr>
          <p:cNvPicPr>
            <a:picLocks noChangeAspect="1"/>
          </p:cNvPicPr>
          <p:nvPr/>
        </p:nvPicPr>
        <p:blipFill rotWithShape="1">
          <a:blip r:embed="rId3"/>
          <a:srcRect l="19597" t="34409" r="22096" b="30322"/>
          <a:stretch/>
        </p:blipFill>
        <p:spPr>
          <a:xfrm>
            <a:off x="316672" y="112976"/>
            <a:ext cx="11212134" cy="3814916"/>
          </a:xfrm>
          <a:prstGeom prst="rect">
            <a:avLst/>
          </a:prstGeom>
        </p:spPr>
      </p:pic>
      <p:pic>
        <p:nvPicPr>
          <p:cNvPr id="8194" name="Picture 2">
            <a:extLst>
              <a:ext uri="{FF2B5EF4-FFF2-40B4-BE49-F238E27FC236}">
                <a16:creationId xmlns:a16="http://schemas.microsoft.com/office/drawing/2014/main" id="{70AB372F-56B2-F40B-A259-C82BB6E67F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5354" y="3194568"/>
            <a:ext cx="4762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75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3A3D-5419-DD93-9FF9-122DCED128F3}"/>
              </a:ext>
            </a:extLst>
          </p:cNvPr>
          <p:cNvSpPr>
            <a:spLocks noGrp="1"/>
          </p:cNvSpPr>
          <p:nvPr>
            <p:ph type="title"/>
          </p:nvPr>
        </p:nvSpPr>
        <p:spPr/>
        <p:txBody>
          <a:bodyPr/>
          <a:lstStyle/>
          <a:p>
            <a:endParaRPr lang="nb-NO"/>
          </a:p>
        </p:txBody>
      </p:sp>
      <p:sp>
        <p:nvSpPr>
          <p:cNvPr id="3" name="Content Placeholder 2">
            <a:extLst>
              <a:ext uri="{FF2B5EF4-FFF2-40B4-BE49-F238E27FC236}">
                <a16:creationId xmlns:a16="http://schemas.microsoft.com/office/drawing/2014/main" id="{71B7AB68-6654-AD5D-482E-07B268851C39}"/>
              </a:ext>
            </a:extLst>
          </p:cNvPr>
          <p:cNvSpPr>
            <a:spLocks noGrp="1"/>
          </p:cNvSpPr>
          <p:nvPr>
            <p:ph idx="1"/>
          </p:nvPr>
        </p:nvSpPr>
        <p:spPr/>
        <p:txBody>
          <a:bodyPr/>
          <a:lstStyle/>
          <a:p>
            <a:endParaRPr lang="nb-NO" dirty="0"/>
          </a:p>
        </p:txBody>
      </p:sp>
      <p:pic>
        <p:nvPicPr>
          <p:cNvPr id="6" name="Picture 2" descr="NTNU (Norwegian University of Science and Technology) Vector Logo | Free  Download - (.SVG + .PNG) format - SeekVectorLogo.Com">
            <a:extLst>
              <a:ext uri="{FF2B5EF4-FFF2-40B4-BE49-F238E27FC236}">
                <a16:creationId xmlns:a16="http://schemas.microsoft.com/office/drawing/2014/main" id="{58CB7B97-5AE6-401D-5ABE-A86FB8E12C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305" b="32919"/>
          <a:stretch/>
        </p:blipFill>
        <p:spPr bwMode="auto">
          <a:xfrm>
            <a:off x="155575" y="6404232"/>
            <a:ext cx="1763961" cy="3407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D25071-559D-67FE-709D-F85D9E4E0DB5}"/>
              </a:ext>
            </a:extLst>
          </p:cNvPr>
          <p:cNvPicPr>
            <a:picLocks noChangeAspect="1"/>
          </p:cNvPicPr>
          <p:nvPr/>
        </p:nvPicPr>
        <p:blipFill rotWithShape="1">
          <a:blip r:embed="rId3"/>
          <a:srcRect l="20887" t="31685" r="16935" b="32760"/>
          <a:stretch/>
        </p:blipFill>
        <p:spPr>
          <a:xfrm>
            <a:off x="412954" y="112976"/>
            <a:ext cx="11508851" cy="3701940"/>
          </a:xfrm>
          <a:prstGeom prst="rect">
            <a:avLst/>
          </a:prstGeom>
        </p:spPr>
      </p:pic>
      <p:pic>
        <p:nvPicPr>
          <p:cNvPr id="7170" name="Picture 2" descr="This visualizes a shotgun surgery">
            <a:extLst>
              <a:ext uri="{FF2B5EF4-FFF2-40B4-BE49-F238E27FC236}">
                <a16:creationId xmlns:a16="http://schemas.microsoft.com/office/drawing/2014/main" id="{7976169A-B16B-3697-6FD4-E6AD98CE0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6146" y="2510771"/>
            <a:ext cx="3692627" cy="4347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89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3A3D-5419-DD93-9FF9-122DCED128F3}"/>
              </a:ext>
            </a:extLst>
          </p:cNvPr>
          <p:cNvSpPr>
            <a:spLocks noGrp="1"/>
          </p:cNvSpPr>
          <p:nvPr>
            <p:ph type="title"/>
          </p:nvPr>
        </p:nvSpPr>
        <p:spPr/>
        <p:txBody>
          <a:bodyPr/>
          <a:lstStyle/>
          <a:p>
            <a:endParaRPr lang="nb-NO"/>
          </a:p>
        </p:txBody>
      </p:sp>
      <p:sp>
        <p:nvSpPr>
          <p:cNvPr id="3" name="Content Placeholder 2">
            <a:extLst>
              <a:ext uri="{FF2B5EF4-FFF2-40B4-BE49-F238E27FC236}">
                <a16:creationId xmlns:a16="http://schemas.microsoft.com/office/drawing/2014/main" id="{71B7AB68-6654-AD5D-482E-07B268851C39}"/>
              </a:ext>
            </a:extLst>
          </p:cNvPr>
          <p:cNvSpPr>
            <a:spLocks noGrp="1"/>
          </p:cNvSpPr>
          <p:nvPr>
            <p:ph idx="1"/>
          </p:nvPr>
        </p:nvSpPr>
        <p:spPr/>
        <p:txBody>
          <a:bodyPr/>
          <a:lstStyle/>
          <a:p>
            <a:endParaRPr lang="nb-NO" dirty="0"/>
          </a:p>
        </p:txBody>
      </p:sp>
      <p:pic>
        <p:nvPicPr>
          <p:cNvPr id="6" name="Picture 2" descr="NTNU (Norwegian University of Science and Technology) Vector Logo | Free  Download - (.SVG + .PNG) format - SeekVectorLogo.Com">
            <a:extLst>
              <a:ext uri="{FF2B5EF4-FFF2-40B4-BE49-F238E27FC236}">
                <a16:creationId xmlns:a16="http://schemas.microsoft.com/office/drawing/2014/main" id="{58CB7B97-5AE6-401D-5ABE-A86FB8E12C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305" b="32919"/>
          <a:stretch/>
        </p:blipFill>
        <p:spPr bwMode="auto">
          <a:xfrm>
            <a:off x="155575" y="6404232"/>
            <a:ext cx="1763961" cy="3407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97C7131-1C35-1037-E396-6AD41B3BBEB5}"/>
              </a:ext>
            </a:extLst>
          </p:cNvPr>
          <p:cNvPicPr>
            <a:picLocks noChangeAspect="1"/>
          </p:cNvPicPr>
          <p:nvPr/>
        </p:nvPicPr>
        <p:blipFill rotWithShape="1">
          <a:blip r:embed="rId3"/>
          <a:srcRect l="20323" t="31111" r="16130" b="35341"/>
          <a:stretch/>
        </p:blipFill>
        <p:spPr>
          <a:xfrm>
            <a:off x="155574" y="112975"/>
            <a:ext cx="11804159" cy="3505295"/>
          </a:xfrm>
          <a:prstGeom prst="rect">
            <a:avLst/>
          </a:prstGeom>
        </p:spPr>
      </p:pic>
      <p:pic>
        <p:nvPicPr>
          <p:cNvPr id="6146" name="Picture 2" descr="Dead code has a few possible definitions. Source: Boomsma 2012, fig. 2.1.">
            <a:extLst>
              <a:ext uri="{FF2B5EF4-FFF2-40B4-BE49-F238E27FC236}">
                <a16:creationId xmlns:a16="http://schemas.microsoft.com/office/drawing/2014/main" id="{D7290BF3-0E97-B122-66C8-7565EE8E17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1870" y="3389058"/>
            <a:ext cx="5760616" cy="3468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59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3A3D-5419-DD93-9FF9-122DCED128F3}"/>
              </a:ext>
            </a:extLst>
          </p:cNvPr>
          <p:cNvSpPr>
            <a:spLocks noGrp="1"/>
          </p:cNvSpPr>
          <p:nvPr>
            <p:ph type="title"/>
          </p:nvPr>
        </p:nvSpPr>
        <p:spPr/>
        <p:txBody>
          <a:bodyPr/>
          <a:lstStyle/>
          <a:p>
            <a:endParaRPr lang="nb-NO"/>
          </a:p>
        </p:txBody>
      </p:sp>
      <p:sp>
        <p:nvSpPr>
          <p:cNvPr id="3" name="Content Placeholder 2">
            <a:extLst>
              <a:ext uri="{FF2B5EF4-FFF2-40B4-BE49-F238E27FC236}">
                <a16:creationId xmlns:a16="http://schemas.microsoft.com/office/drawing/2014/main" id="{71B7AB68-6654-AD5D-482E-07B268851C39}"/>
              </a:ext>
            </a:extLst>
          </p:cNvPr>
          <p:cNvSpPr>
            <a:spLocks noGrp="1"/>
          </p:cNvSpPr>
          <p:nvPr>
            <p:ph idx="1"/>
          </p:nvPr>
        </p:nvSpPr>
        <p:spPr/>
        <p:txBody>
          <a:bodyPr/>
          <a:lstStyle/>
          <a:p>
            <a:endParaRPr lang="nb-NO" dirty="0"/>
          </a:p>
        </p:txBody>
      </p:sp>
      <p:pic>
        <p:nvPicPr>
          <p:cNvPr id="6" name="Picture 2" descr="NTNU (Norwegian University of Science and Technology) Vector Logo | Free  Download - (.SVG + .PNG) format - SeekVectorLogo.Com">
            <a:extLst>
              <a:ext uri="{FF2B5EF4-FFF2-40B4-BE49-F238E27FC236}">
                <a16:creationId xmlns:a16="http://schemas.microsoft.com/office/drawing/2014/main" id="{58CB7B97-5AE6-401D-5ABE-A86FB8E12C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305" b="32919"/>
          <a:stretch/>
        </p:blipFill>
        <p:spPr bwMode="auto">
          <a:xfrm>
            <a:off x="155575" y="6404232"/>
            <a:ext cx="1763961" cy="3407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106050D-2102-40A3-C9A9-3A1E6CC3B812}"/>
              </a:ext>
            </a:extLst>
          </p:cNvPr>
          <p:cNvPicPr>
            <a:picLocks noChangeAspect="1"/>
          </p:cNvPicPr>
          <p:nvPr/>
        </p:nvPicPr>
        <p:blipFill rotWithShape="1">
          <a:blip r:embed="rId3"/>
          <a:srcRect l="19677" t="32545" r="16935" b="29462"/>
          <a:stretch/>
        </p:blipFill>
        <p:spPr>
          <a:xfrm>
            <a:off x="629263" y="139138"/>
            <a:ext cx="11135801" cy="3754436"/>
          </a:xfrm>
          <a:prstGeom prst="rect">
            <a:avLst/>
          </a:prstGeom>
        </p:spPr>
      </p:pic>
      <p:pic>
        <p:nvPicPr>
          <p:cNvPr id="5122" name="Picture 2" descr="Coupling (computer programming) - Wikipedia">
            <a:extLst>
              <a:ext uri="{FF2B5EF4-FFF2-40B4-BE49-F238E27FC236}">
                <a16:creationId xmlns:a16="http://schemas.microsoft.com/office/drawing/2014/main" id="{494C70F7-9DD5-70BA-76CC-34904D697B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9763" y="3085069"/>
            <a:ext cx="4172974" cy="3633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59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452E4-EA53-41E8-B360-6A0E7F4155F2}"/>
              </a:ext>
            </a:extLst>
          </p:cNvPr>
          <p:cNvSpPr>
            <a:spLocks noGrp="1"/>
          </p:cNvSpPr>
          <p:nvPr>
            <p:ph type="title"/>
          </p:nvPr>
        </p:nvSpPr>
        <p:spPr/>
        <p:txBody>
          <a:bodyPr/>
          <a:lstStyle/>
          <a:p>
            <a:r>
              <a:rPr lang="en-US"/>
              <a:t>Code refactoring steps</a:t>
            </a:r>
          </a:p>
        </p:txBody>
      </p:sp>
      <p:sp>
        <p:nvSpPr>
          <p:cNvPr id="3" name="Content Placeholder 2">
            <a:extLst>
              <a:ext uri="{FF2B5EF4-FFF2-40B4-BE49-F238E27FC236}">
                <a16:creationId xmlns:a16="http://schemas.microsoft.com/office/drawing/2014/main" id="{FC65993F-228A-4716-A3DE-81D85E5EE8FC}"/>
              </a:ext>
            </a:extLst>
          </p:cNvPr>
          <p:cNvSpPr>
            <a:spLocks noGrp="1"/>
          </p:cNvSpPr>
          <p:nvPr>
            <p:ph idx="1"/>
          </p:nvPr>
        </p:nvSpPr>
        <p:spPr/>
        <p:txBody>
          <a:bodyPr/>
          <a:lstStyle/>
          <a:p>
            <a:r>
              <a:rPr lang="en-US"/>
              <a:t>Designing solid tests for the section to be refactored</a:t>
            </a:r>
          </a:p>
          <a:p>
            <a:endParaRPr lang="en-US"/>
          </a:p>
          <a:p>
            <a:r>
              <a:rPr lang="en-US"/>
              <a:t>Reviewing the code to identify bad smells of code</a:t>
            </a:r>
          </a:p>
          <a:p>
            <a:endParaRPr lang="en-US"/>
          </a:p>
          <a:p>
            <a:r>
              <a:rPr lang="en-US"/>
              <a:t>Introducing refactoring and running tests (One step at a time)</a:t>
            </a:r>
          </a:p>
        </p:txBody>
      </p:sp>
      <p:sp>
        <p:nvSpPr>
          <p:cNvPr id="4" name="Date Placeholder 3">
            <a:extLst>
              <a:ext uri="{FF2B5EF4-FFF2-40B4-BE49-F238E27FC236}">
                <a16:creationId xmlns:a16="http://schemas.microsoft.com/office/drawing/2014/main" id="{A10AF8FF-CC12-14FC-1B17-794245DBC925}"/>
              </a:ext>
            </a:extLst>
          </p:cNvPr>
          <p:cNvSpPr>
            <a:spLocks noGrp="1"/>
          </p:cNvSpPr>
          <p:nvPr>
            <p:ph type="dt" sz="half" idx="10"/>
          </p:nvPr>
        </p:nvSpPr>
        <p:spPr/>
        <p:txBody>
          <a:bodyPr/>
          <a:lstStyle/>
          <a:p>
            <a:fld id="{0EF2B548-5A6C-49E9-B738-3E40E3B0566D}" type="datetime1">
              <a:rPr lang="nb-NO" smtClean="0"/>
              <a:t>29.03.2023</a:t>
            </a:fld>
            <a:endParaRPr lang="en-US" dirty="0"/>
          </a:p>
        </p:txBody>
      </p:sp>
      <p:sp>
        <p:nvSpPr>
          <p:cNvPr id="5" name="Footer Placeholder 4">
            <a:extLst>
              <a:ext uri="{FF2B5EF4-FFF2-40B4-BE49-F238E27FC236}">
                <a16:creationId xmlns:a16="http://schemas.microsoft.com/office/drawing/2014/main" id="{F0832AD6-41AE-4E31-C536-FBB604FE633B}"/>
              </a:ext>
            </a:extLst>
          </p:cNvPr>
          <p:cNvSpPr>
            <a:spLocks noGrp="1"/>
          </p:cNvSpPr>
          <p:nvPr>
            <p:ph type="ftr" sz="quarter" idx="11"/>
          </p:nvPr>
        </p:nvSpPr>
        <p:spPr/>
        <p:txBody>
          <a:bodyPr/>
          <a:lstStyle/>
          <a:p>
            <a:r>
              <a:rPr lang="en-US"/>
              <a:t>Chapter 7.3. More on Implementation</a:t>
            </a:r>
          </a:p>
        </p:txBody>
      </p:sp>
      <p:sp>
        <p:nvSpPr>
          <p:cNvPr id="6" name="Slide Number Placeholder 5">
            <a:extLst>
              <a:ext uri="{FF2B5EF4-FFF2-40B4-BE49-F238E27FC236}">
                <a16:creationId xmlns:a16="http://schemas.microsoft.com/office/drawing/2014/main" id="{2A4AE23A-D297-8D43-DEA1-CCD582D538CE}"/>
              </a:ext>
            </a:extLst>
          </p:cNvPr>
          <p:cNvSpPr>
            <a:spLocks noGrp="1"/>
          </p:cNvSpPr>
          <p:nvPr>
            <p:ph type="sldNum" sz="quarter" idx="12"/>
          </p:nvPr>
        </p:nvSpPr>
        <p:spPr/>
        <p:txBody>
          <a:bodyPr/>
          <a:lstStyle/>
          <a:p>
            <a:fld id="{EC33B370-F672-B743-B3AF-248A63C17270}" type="slidenum">
              <a:rPr lang="en-US" smtClean="0"/>
              <a:pPr/>
              <a:t>25</a:t>
            </a:fld>
            <a:endParaRPr lang="en-US"/>
          </a:p>
        </p:txBody>
      </p:sp>
    </p:spTree>
    <p:extLst>
      <p:ext uri="{BB962C8B-B14F-4D97-AF65-F5344CB8AC3E}">
        <p14:creationId xmlns:p14="http://schemas.microsoft.com/office/powerpoint/2010/main" val="4097135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BAEEC-7686-4CB0-AB5B-522AF3B0DBD2}"/>
              </a:ext>
            </a:extLst>
          </p:cNvPr>
          <p:cNvSpPr>
            <a:spLocks noGrp="1"/>
          </p:cNvSpPr>
          <p:nvPr>
            <p:ph type="title"/>
          </p:nvPr>
        </p:nvSpPr>
        <p:spPr/>
        <p:txBody>
          <a:bodyPr/>
          <a:lstStyle/>
          <a:p>
            <a:r>
              <a:rPr lang="en-US" altLang="en-US"/>
              <a:t>Remove Duplicated Code – Pull up method (Don’t repeat yourself (DRY))</a:t>
            </a:r>
            <a:endParaRPr lang="en-US"/>
          </a:p>
        </p:txBody>
      </p:sp>
      <p:sp>
        <p:nvSpPr>
          <p:cNvPr id="3" name="Content Placeholder 2">
            <a:extLst>
              <a:ext uri="{FF2B5EF4-FFF2-40B4-BE49-F238E27FC236}">
                <a16:creationId xmlns:a16="http://schemas.microsoft.com/office/drawing/2014/main" id="{7CCBF108-7105-4CEB-B22C-B3126277BF5B}"/>
              </a:ext>
            </a:extLst>
          </p:cNvPr>
          <p:cNvSpPr>
            <a:spLocks noGrp="1"/>
          </p:cNvSpPr>
          <p:nvPr>
            <p:ph idx="1"/>
          </p:nvPr>
        </p:nvSpPr>
        <p:spPr>
          <a:xfrm>
            <a:off x="1981200" y="1556792"/>
            <a:ext cx="8488108" cy="720080"/>
          </a:xfrm>
        </p:spPr>
        <p:txBody>
          <a:bodyPr>
            <a:normAutofit fontScale="85000" lnSpcReduction="10000"/>
          </a:bodyPr>
          <a:lstStyle/>
          <a:p>
            <a:r>
              <a:rPr lang="en-US"/>
              <a:t>You have methods with identical results on subclasses.</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p:txBody>
      </p:sp>
      <p:pic>
        <p:nvPicPr>
          <p:cNvPr id="4" name="Picture 3">
            <a:extLst>
              <a:ext uri="{FF2B5EF4-FFF2-40B4-BE49-F238E27FC236}">
                <a16:creationId xmlns:a16="http://schemas.microsoft.com/office/drawing/2014/main" id="{BF64F81C-474E-4693-A5B2-FD702283C45D}"/>
              </a:ext>
            </a:extLst>
          </p:cNvPr>
          <p:cNvPicPr>
            <a:picLocks noChangeAspect="1"/>
          </p:cNvPicPr>
          <p:nvPr/>
        </p:nvPicPr>
        <p:blipFill>
          <a:blip r:embed="rId2"/>
          <a:stretch>
            <a:fillRect/>
          </a:stretch>
        </p:blipFill>
        <p:spPr>
          <a:xfrm>
            <a:off x="2397178" y="2775465"/>
            <a:ext cx="7397644" cy="2527838"/>
          </a:xfrm>
          <a:prstGeom prst="rect">
            <a:avLst/>
          </a:prstGeom>
        </p:spPr>
      </p:pic>
      <p:sp>
        <p:nvSpPr>
          <p:cNvPr id="5" name="Date Placeholder 4">
            <a:extLst>
              <a:ext uri="{FF2B5EF4-FFF2-40B4-BE49-F238E27FC236}">
                <a16:creationId xmlns:a16="http://schemas.microsoft.com/office/drawing/2014/main" id="{76E6EF11-2133-5D5F-DD05-3336913E2CD8}"/>
              </a:ext>
            </a:extLst>
          </p:cNvPr>
          <p:cNvSpPr>
            <a:spLocks noGrp="1"/>
          </p:cNvSpPr>
          <p:nvPr>
            <p:ph type="dt" sz="half" idx="10"/>
          </p:nvPr>
        </p:nvSpPr>
        <p:spPr/>
        <p:txBody>
          <a:bodyPr/>
          <a:lstStyle/>
          <a:p>
            <a:fld id="{2FB24B99-19FA-49D1-AE78-E6D1524CE7AC}" type="datetime1">
              <a:rPr lang="nb-NO" smtClean="0"/>
              <a:t>29.03.2023</a:t>
            </a:fld>
            <a:endParaRPr lang="en-US" dirty="0"/>
          </a:p>
        </p:txBody>
      </p:sp>
      <p:sp>
        <p:nvSpPr>
          <p:cNvPr id="6" name="Footer Placeholder 5">
            <a:extLst>
              <a:ext uri="{FF2B5EF4-FFF2-40B4-BE49-F238E27FC236}">
                <a16:creationId xmlns:a16="http://schemas.microsoft.com/office/drawing/2014/main" id="{DF89A96E-7312-063C-34FF-9BD058278BF8}"/>
              </a:ext>
            </a:extLst>
          </p:cNvPr>
          <p:cNvSpPr>
            <a:spLocks noGrp="1"/>
          </p:cNvSpPr>
          <p:nvPr>
            <p:ph type="ftr" sz="quarter" idx="11"/>
          </p:nvPr>
        </p:nvSpPr>
        <p:spPr/>
        <p:txBody>
          <a:bodyPr/>
          <a:lstStyle/>
          <a:p>
            <a:r>
              <a:rPr lang="en-US"/>
              <a:t>Chapter 7.3. More on Implementation</a:t>
            </a:r>
          </a:p>
        </p:txBody>
      </p:sp>
      <p:sp>
        <p:nvSpPr>
          <p:cNvPr id="7" name="Slide Number Placeholder 6">
            <a:extLst>
              <a:ext uri="{FF2B5EF4-FFF2-40B4-BE49-F238E27FC236}">
                <a16:creationId xmlns:a16="http://schemas.microsoft.com/office/drawing/2014/main" id="{E4F98099-F054-6C6C-8B75-E9663209B8A8}"/>
              </a:ext>
            </a:extLst>
          </p:cNvPr>
          <p:cNvSpPr>
            <a:spLocks noGrp="1"/>
          </p:cNvSpPr>
          <p:nvPr>
            <p:ph type="sldNum" sz="quarter" idx="12"/>
          </p:nvPr>
        </p:nvSpPr>
        <p:spPr/>
        <p:txBody>
          <a:bodyPr/>
          <a:lstStyle/>
          <a:p>
            <a:fld id="{EC33B370-F672-B743-B3AF-248A63C17270}" type="slidenum">
              <a:rPr lang="en-US" smtClean="0"/>
              <a:pPr/>
              <a:t>26</a:t>
            </a:fld>
            <a:endParaRPr lang="en-US"/>
          </a:p>
        </p:txBody>
      </p:sp>
    </p:spTree>
    <p:extLst>
      <p:ext uri="{BB962C8B-B14F-4D97-AF65-F5344CB8AC3E}">
        <p14:creationId xmlns:p14="http://schemas.microsoft.com/office/powerpoint/2010/main" val="2390536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D9D95-429D-460B-A3C0-449D9BDC4ED5}"/>
              </a:ext>
            </a:extLst>
          </p:cNvPr>
          <p:cNvSpPr>
            <a:spLocks noGrp="1"/>
          </p:cNvSpPr>
          <p:nvPr>
            <p:ph type="title"/>
          </p:nvPr>
        </p:nvSpPr>
        <p:spPr/>
        <p:txBody>
          <a:bodyPr/>
          <a:lstStyle/>
          <a:p>
            <a:r>
              <a:rPr lang="en-US"/>
              <a:t>Remove Duplicated code - Substitute Algorithm </a:t>
            </a:r>
          </a:p>
        </p:txBody>
      </p:sp>
      <p:sp>
        <p:nvSpPr>
          <p:cNvPr id="3" name="Content Placeholder 2">
            <a:extLst>
              <a:ext uri="{FF2B5EF4-FFF2-40B4-BE49-F238E27FC236}">
                <a16:creationId xmlns:a16="http://schemas.microsoft.com/office/drawing/2014/main" id="{FB08945F-508F-4447-9083-34CEEA43812F}"/>
              </a:ext>
            </a:extLst>
          </p:cNvPr>
          <p:cNvSpPr>
            <a:spLocks noGrp="1"/>
          </p:cNvSpPr>
          <p:nvPr>
            <p:ph idx="1"/>
          </p:nvPr>
        </p:nvSpPr>
        <p:spPr>
          <a:xfrm>
            <a:off x="1981200" y="1600201"/>
            <a:ext cx="8229600" cy="460648"/>
          </a:xfrm>
        </p:spPr>
        <p:txBody>
          <a:bodyPr>
            <a:normAutofit fontScale="77500" lnSpcReduction="20000"/>
          </a:bodyPr>
          <a:lstStyle/>
          <a:p>
            <a:r>
              <a:rPr lang="en-US"/>
              <a:t>You want to replace an algorithm with one that is clearer.</a:t>
            </a:r>
          </a:p>
        </p:txBody>
      </p:sp>
      <p:sp>
        <p:nvSpPr>
          <p:cNvPr id="7" name="Rectangle 6">
            <a:extLst>
              <a:ext uri="{FF2B5EF4-FFF2-40B4-BE49-F238E27FC236}">
                <a16:creationId xmlns:a16="http://schemas.microsoft.com/office/drawing/2014/main" id="{DFE5CF92-EF84-4F70-A3D0-26CFAAE6DBA8}"/>
              </a:ext>
            </a:extLst>
          </p:cNvPr>
          <p:cNvSpPr/>
          <p:nvPr/>
        </p:nvSpPr>
        <p:spPr>
          <a:xfrm>
            <a:off x="1847529" y="2251606"/>
            <a:ext cx="4104457" cy="3970318"/>
          </a:xfrm>
          <a:prstGeom prst="rect">
            <a:avLst/>
          </a:prstGeom>
        </p:spPr>
        <p:txBody>
          <a:bodyPr wrap="square">
            <a:spAutoFit/>
          </a:bodyPr>
          <a:lstStyle/>
          <a:p>
            <a:r>
              <a:rPr lang="en-US"/>
              <a:t>String </a:t>
            </a:r>
            <a:r>
              <a:rPr lang="en-US" err="1"/>
              <a:t>foundPerson</a:t>
            </a:r>
            <a:r>
              <a:rPr lang="en-US"/>
              <a:t>(String[] people){        </a:t>
            </a:r>
          </a:p>
          <a:p>
            <a:r>
              <a:rPr lang="en-US"/>
              <a:t> </a:t>
            </a:r>
          </a:p>
          <a:p>
            <a:r>
              <a:rPr lang="en-US"/>
              <a:t>  for (int </a:t>
            </a:r>
            <a:r>
              <a:rPr lang="en-US" err="1"/>
              <a:t>i</a:t>
            </a:r>
            <a:r>
              <a:rPr lang="en-US"/>
              <a:t> = 0; </a:t>
            </a:r>
            <a:r>
              <a:rPr lang="en-US" err="1"/>
              <a:t>i</a:t>
            </a:r>
            <a:r>
              <a:rPr lang="en-US"/>
              <a:t> &lt; </a:t>
            </a:r>
            <a:r>
              <a:rPr lang="en-US" err="1"/>
              <a:t>people.length</a:t>
            </a:r>
            <a:r>
              <a:rPr lang="en-US"/>
              <a:t>; </a:t>
            </a:r>
            <a:r>
              <a:rPr lang="en-US" err="1"/>
              <a:t>i</a:t>
            </a:r>
            <a:r>
              <a:rPr lang="en-US"/>
              <a:t>++) {              </a:t>
            </a:r>
          </a:p>
          <a:p>
            <a:r>
              <a:rPr lang="en-US">
                <a:solidFill>
                  <a:srgbClr val="FF0000"/>
                </a:solidFill>
              </a:rPr>
              <a:t>      if (people[</a:t>
            </a:r>
            <a:r>
              <a:rPr lang="en-US" err="1">
                <a:solidFill>
                  <a:srgbClr val="FF0000"/>
                </a:solidFill>
              </a:rPr>
              <a:t>i</a:t>
            </a:r>
            <a:r>
              <a:rPr lang="en-US">
                <a:solidFill>
                  <a:srgbClr val="FF0000"/>
                </a:solidFill>
              </a:rPr>
              <a:t>].equals ("Don"))</a:t>
            </a:r>
          </a:p>
          <a:p>
            <a:r>
              <a:rPr lang="en-US">
                <a:solidFill>
                  <a:srgbClr val="FF0000"/>
                </a:solidFill>
              </a:rPr>
              <a:t>      { return "Don"; }</a:t>
            </a:r>
          </a:p>
          <a:p>
            <a:endParaRPr lang="en-US">
              <a:solidFill>
                <a:srgbClr val="FF0000"/>
              </a:solidFill>
            </a:endParaRPr>
          </a:p>
          <a:p>
            <a:r>
              <a:rPr lang="en-US">
                <a:solidFill>
                  <a:srgbClr val="FF0000"/>
                </a:solidFill>
              </a:rPr>
              <a:t>       if (people[</a:t>
            </a:r>
            <a:r>
              <a:rPr lang="en-US" err="1">
                <a:solidFill>
                  <a:srgbClr val="FF0000"/>
                </a:solidFill>
              </a:rPr>
              <a:t>i</a:t>
            </a:r>
            <a:r>
              <a:rPr lang="en-US">
                <a:solidFill>
                  <a:srgbClr val="FF0000"/>
                </a:solidFill>
              </a:rPr>
              <a:t>].equals ("John"))</a:t>
            </a:r>
          </a:p>
          <a:p>
            <a:r>
              <a:rPr lang="en-US">
                <a:solidFill>
                  <a:srgbClr val="FF0000"/>
                </a:solidFill>
              </a:rPr>
              <a:t>       { return "John"; }            </a:t>
            </a:r>
          </a:p>
          <a:p>
            <a:endParaRPr lang="en-US">
              <a:solidFill>
                <a:srgbClr val="FF0000"/>
              </a:solidFill>
            </a:endParaRPr>
          </a:p>
          <a:p>
            <a:r>
              <a:rPr lang="en-US">
                <a:solidFill>
                  <a:srgbClr val="FF0000"/>
                </a:solidFill>
              </a:rPr>
              <a:t>       if (people[</a:t>
            </a:r>
            <a:r>
              <a:rPr lang="en-US" err="1">
                <a:solidFill>
                  <a:srgbClr val="FF0000"/>
                </a:solidFill>
              </a:rPr>
              <a:t>i</a:t>
            </a:r>
            <a:r>
              <a:rPr lang="en-US">
                <a:solidFill>
                  <a:srgbClr val="FF0000"/>
                </a:solidFill>
              </a:rPr>
              <a:t>].equals ("Kent"))</a:t>
            </a:r>
          </a:p>
          <a:p>
            <a:r>
              <a:rPr lang="en-US">
                <a:solidFill>
                  <a:srgbClr val="FF0000"/>
                </a:solidFill>
              </a:rPr>
              <a:t>       { return "Kent";  }      </a:t>
            </a:r>
          </a:p>
          <a:p>
            <a:r>
              <a:rPr lang="en-US"/>
              <a:t>    }        </a:t>
            </a:r>
          </a:p>
          <a:p>
            <a:r>
              <a:rPr lang="en-US"/>
              <a:t>    return "";    </a:t>
            </a:r>
          </a:p>
          <a:p>
            <a:r>
              <a:rPr lang="en-US"/>
              <a:t>}</a:t>
            </a:r>
          </a:p>
        </p:txBody>
      </p:sp>
      <p:grpSp>
        <p:nvGrpSpPr>
          <p:cNvPr id="4" name="Group 3">
            <a:extLst>
              <a:ext uri="{FF2B5EF4-FFF2-40B4-BE49-F238E27FC236}">
                <a16:creationId xmlns:a16="http://schemas.microsoft.com/office/drawing/2014/main" id="{571DA21F-C38E-4A7A-BAE4-25669E2AFA4F}"/>
              </a:ext>
            </a:extLst>
          </p:cNvPr>
          <p:cNvGrpSpPr/>
          <p:nvPr/>
        </p:nvGrpSpPr>
        <p:grpSpPr>
          <a:xfrm>
            <a:off x="5475823" y="2255772"/>
            <a:ext cx="4956881" cy="3139321"/>
            <a:chOff x="3951822" y="2255771"/>
            <a:chExt cx="4956881" cy="3139321"/>
          </a:xfrm>
        </p:grpSpPr>
        <p:sp>
          <p:nvSpPr>
            <p:cNvPr id="8" name="Arrow: Right 7">
              <a:extLst>
                <a:ext uri="{FF2B5EF4-FFF2-40B4-BE49-F238E27FC236}">
                  <a16:creationId xmlns:a16="http://schemas.microsoft.com/office/drawing/2014/main" id="{0B6359B8-9CEB-45EF-8555-344DEA8DEF90}"/>
                </a:ext>
              </a:extLst>
            </p:cNvPr>
            <p:cNvSpPr/>
            <p:nvPr/>
          </p:nvSpPr>
          <p:spPr>
            <a:xfrm>
              <a:off x="3951822" y="3732709"/>
              <a:ext cx="648072" cy="50405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F946A4-F505-4399-9FB1-D5A80EB7B6DE}"/>
                </a:ext>
              </a:extLst>
            </p:cNvPr>
            <p:cNvSpPr/>
            <p:nvPr/>
          </p:nvSpPr>
          <p:spPr>
            <a:xfrm>
              <a:off x="4716017" y="2255771"/>
              <a:ext cx="4192686" cy="3139321"/>
            </a:xfrm>
            <a:prstGeom prst="rect">
              <a:avLst/>
            </a:prstGeom>
          </p:spPr>
          <p:txBody>
            <a:bodyPr wrap="square">
              <a:spAutoFit/>
            </a:bodyPr>
            <a:lstStyle/>
            <a:p>
              <a:r>
                <a:rPr lang="en-US"/>
                <a:t>String </a:t>
              </a:r>
              <a:r>
                <a:rPr lang="en-US" err="1"/>
                <a:t>foundPerson</a:t>
              </a:r>
              <a:r>
                <a:rPr lang="en-US"/>
                <a:t>(String[] people){   </a:t>
              </a:r>
            </a:p>
            <a:p>
              <a:r>
                <a:rPr lang="en-US"/>
                <a:t>     </a:t>
              </a:r>
              <a:r>
                <a:rPr lang="en-US">
                  <a:solidFill>
                    <a:srgbClr val="FF0000"/>
                  </a:solidFill>
                </a:rPr>
                <a:t>List candidates = </a:t>
              </a:r>
              <a:r>
                <a:rPr lang="en-US" err="1">
                  <a:solidFill>
                    <a:srgbClr val="FF0000"/>
                  </a:solidFill>
                </a:rPr>
                <a:t>Arrays.asList</a:t>
              </a:r>
              <a:r>
                <a:rPr lang="en-US">
                  <a:solidFill>
                    <a:srgbClr val="FF0000"/>
                  </a:solidFill>
                </a:rPr>
                <a:t>(new String[] {"Don", "John", "Kent"});      </a:t>
              </a:r>
            </a:p>
            <a:p>
              <a:endParaRPr lang="en-US"/>
            </a:p>
            <a:p>
              <a:r>
                <a:rPr lang="en-US"/>
                <a:t>  for (int </a:t>
              </a:r>
              <a:r>
                <a:rPr lang="en-US" err="1"/>
                <a:t>i</a:t>
              </a:r>
              <a:r>
                <a:rPr lang="en-US"/>
                <a:t>=0; </a:t>
              </a:r>
              <a:r>
                <a:rPr lang="en-US" err="1"/>
                <a:t>i</a:t>
              </a:r>
              <a:r>
                <a:rPr lang="en-US"/>
                <a:t>&lt;</a:t>
              </a:r>
              <a:r>
                <a:rPr lang="en-US" err="1"/>
                <a:t>people.length</a:t>
              </a:r>
              <a:r>
                <a:rPr lang="en-US"/>
                <a:t>; </a:t>
              </a:r>
              <a:r>
                <a:rPr lang="en-US" err="1"/>
                <a:t>i</a:t>
              </a:r>
              <a:r>
                <a:rPr lang="en-US"/>
                <a:t>++)             </a:t>
              </a:r>
            </a:p>
            <a:p>
              <a:r>
                <a:rPr lang="en-US"/>
                <a:t>       if (</a:t>
              </a:r>
              <a:r>
                <a:rPr lang="en-US" err="1"/>
                <a:t>candidates.contains</a:t>
              </a:r>
              <a:r>
                <a:rPr lang="en-US"/>
                <a:t>(people[</a:t>
              </a:r>
              <a:r>
                <a:rPr lang="en-US" err="1"/>
                <a:t>i</a:t>
              </a:r>
              <a:r>
                <a:rPr lang="en-US"/>
                <a:t>]))               </a:t>
              </a:r>
            </a:p>
            <a:p>
              <a:r>
                <a:rPr lang="en-US"/>
                <a:t>               return people[</a:t>
              </a:r>
              <a:r>
                <a:rPr lang="en-US" err="1"/>
                <a:t>i</a:t>
              </a:r>
              <a:r>
                <a:rPr lang="en-US"/>
                <a:t>];       </a:t>
              </a:r>
            </a:p>
            <a:p>
              <a:endParaRPr lang="en-US"/>
            </a:p>
            <a:p>
              <a:r>
                <a:rPr lang="en-US"/>
                <a:t>    return "";    </a:t>
              </a:r>
            </a:p>
            <a:p>
              <a:endParaRPr lang="en-US"/>
            </a:p>
            <a:p>
              <a:r>
                <a:rPr lang="en-US"/>
                <a:t>}</a:t>
              </a:r>
            </a:p>
          </p:txBody>
        </p:sp>
      </p:grpSp>
      <p:sp>
        <p:nvSpPr>
          <p:cNvPr id="5" name="Date Placeholder 4">
            <a:extLst>
              <a:ext uri="{FF2B5EF4-FFF2-40B4-BE49-F238E27FC236}">
                <a16:creationId xmlns:a16="http://schemas.microsoft.com/office/drawing/2014/main" id="{2FB19A35-D590-ED1A-AC3B-141D42E320B2}"/>
              </a:ext>
            </a:extLst>
          </p:cNvPr>
          <p:cNvSpPr>
            <a:spLocks noGrp="1"/>
          </p:cNvSpPr>
          <p:nvPr>
            <p:ph type="dt" sz="half" idx="10"/>
          </p:nvPr>
        </p:nvSpPr>
        <p:spPr/>
        <p:txBody>
          <a:bodyPr/>
          <a:lstStyle/>
          <a:p>
            <a:fld id="{164FCC62-F05B-4436-B4B8-CB7497EB7613}" type="datetime1">
              <a:rPr lang="nb-NO" smtClean="0"/>
              <a:t>29.03.2023</a:t>
            </a:fld>
            <a:endParaRPr lang="en-US" dirty="0"/>
          </a:p>
        </p:txBody>
      </p:sp>
      <p:sp>
        <p:nvSpPr>
          <p:cNvPr id="6" name="Footer Placeholder 5">
            <a:extLst>
              <a:ext uri="{FF2B5EF4-FFF2-40B4-BE49-F238E27FC236}">
                <a16:creationId xmlns:a16="http://schemas.microsoft.com/office/drawing/2014/main" id="{AC6DCED3-3E4A-51B5-D528-5FE322A807A4}"/>
              </a:ext>
            </a:extLst>
          </p:cNvPr>
          <p:cNvSpPr>
            <a:spLocks noGrp="1"/>
          </p:cNvSpPr>
          <p:nvPr>
            <p:ph type="ftr" sz="quarter" idx="11"/>
          </p:nvPr>
        </p:nvSpPr>
        <p:spPr/>
        <p:txBody>
          <a:bodyPr/>
          <a:lstStyle/>
          <a:p>
            <a:r>
              <a:rPr lang="en-US"/>
              <a:t>Chapter 7.3. More on Implementation</a:t>
            </a:r>
          </a:p>
        </p:txBody>
      </p:sp>
      <p:sp>
        <p:nvSpPr>
          <p:cNvPr id="10" name="Slide Number Placeholder 9">
            <a:extLst>
              <a:ext uri="{FF2B5EF4-FFF2-40B4-BE49-F238E27FC236}">
                <a16:creationId xmlns:a16="http://schemas.microsoft.com/office/drawing/2014/main" id="{815E8325-3CA2-2A1D-7324-57867AA6EE6F}"/>
              </a:ext>
            </a:extLst>
          </p:cNvPr>
          <p:cNvSpPr>
            <a:spLocks noGrp="1"/>
          </p:cNvSpPr>
          <p:nvPr>
            <p:ph type="sldNum" sz="quarter" idx="12"/>
          </p:nvPr>
        </p:nvSpPr>
        <p:spPr/>
        <p:txBody>
          <a:bodyPr/>
          <a:lstStyle/>
          <a:p>
            <a:fld id="{EC33B370-F672-B743-B3AF-248A63C17270}" type="slidenum">
              <a:rPr lang="en-US" smtClean="0"/>
              <a:pPr/>
              <a:t>27</a:t>
            </a:fld>
            <a:endParaRPr lang="en-US"/>
          </a:p>
        </p:txBody>
      </p:sp>
    </p:spTree>
    <p:extLst>
      <p:ext uri="{BB962C8B-B14F-4D97-AF65-F5344CB8AC3E}">
        <p14:creationId xmlns:p14="http://schemas.microsoft.com/office/powerpoint/2010/main" val="263543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455D9-A32E-4F06-BEC3-C9C028EE7B30}"/>
              </a:ext>
            </a:extLst>
          </p:cNvPr>
          <p:cNvSpPr>
            <a:spLocks noGrp="1"/>
          </p:cNvSpPr>
          <p:nvPr>
            <p:ph type="title"/>
          </p:nvPr>
        </p:nvSpPr>
        <p:spPr/>
        <p:txBody>
          <a:bodyPr/>
          <a:lstStyle/>
          <a:p>
            <a:r>
              <a:rPr lang="en-US" altLang="en-US"/>
              <a:t>Reduce size – shorten method/class</a:t>
            </a:r>
            <a:endParaRPr lang="en-US"/>
          </a:p>
        </p:txBody>
      </p:sp>
      <p:sp>
        <p:nvSpPr>
          <p:cNvPr id="3" name="Content Placeholder 2">
            <a:extLst>
              <a:ext uri="{FF2B5EF4-FFF2-40B4-BE49-F238E27FC236}">
                <a16:creationId xmlns:a16="http://schemas.microsoft.com/office/drawing/2014/main" id="{88EB7CFA-99CB-44E9-9626-3653425F38FC}"/>
              </a:ext>
            </a:extLst>
          </p:cNvPr>
          <p:cNvSpPr>
            <a:spLocks noGrp="1"/>
          </p:cNvSpPr>
          <p:nvPr>
            <p:ph idx="1"/>
          </p:nvPr>
        </p:nvSpPr>
        <p:spPr>
          <a:xfrm>
            <a:off x="1981200" y="1772816"/>
            <a:ext cx="8229600" cy="3019474"/>
          </a:xfrm>
        </p:spPr>
        <p:txBody>
          <a:bodyPr/>
          <a:lstStyle/>
          <a:p>
            <a:pPr>
              <a:lnSpc>
                <a:spcPct val="90000"/>
              </a:lnSpc>
              <a:spcBef>
                <a:spcPct val="0"/>
              </a:spcBef>
              <a:buClr>
                <a:schemeClr val="accent2"/>
              </a:buClr>
            </a:pPr>
            <a:r>
              <a:rPr lang="en-US" altLang="en-US" b="1"/>
              <a:t>Long Method</a:t>
            </a:r>
          </a:p>
          <a:p>
            <a:pPr lvl="1">
              <a:lnSpc>
                <a:spcPct val="90000"/>
              </a:lnSpc>
              <a:buClr>
                <a:schemeClr val="accent2"/>
              </a:buClr>
            </a:pPr>
            <a:r>
              <a:rPr lang="en-US" altLang="en-US" sz="2400"/>
              <a:t>E.g., Extract method</a:t>
            </a:r>
          </a:p>
          <a:p>
            <a:pPr>
              <a:lnSpc>
                <a:spcPct val="90000"/>
              </a:lnSpc>
              <a:spcBef>
                <a:spcPct val="0"/>
              </a:spcBef>
              <a:buClr>
                <a:schemeClr val="accent2"/>
              </a:buClr>
            </a:pPr>
            <a:endParaRPr lang="en-US" altLang="en-US" b="1"/>
          </a:p>
          <a:p>
            <a:pPr>
              <a:lnSpc>
                <a:spcPct val="90000"/>
              </a:lnSpc>
              <a:spcBef>
                <a:spcPct val="0"/>
              </a:spcBef>
              <a:buClr>
                <a:schemeClr val="accent2"/>
              </a:buClr>
            </a:pPr>
            <a:r>
              <a:rPr lang="en-US" altLang="en-US" b="1"/>
              <a:t>Large Class</a:t>
            </a:r>
          </a:p>
          <a:p>
            <a:pPr lvl="1">
              <a:lnSpc>
                <a:spcPct val="90000"/>
              </a:lnSpc>
              <a:buClr>
                <a:schemeClr val="accent2"/>
              </a:buClr>
            </a:pPr>
            <a:r>
              <a:rPr lang="en-US" altLang="en-US" sz="2400"/>
              <a:t>E.g., Extract class, subclass, interface</a:t>
            </a:r>
          </a:p>
          <a:p>
            <a:pPr marL="0" indent="0">
              <a:spcBef>
                <a:spcPct val="0"/>
              </a:spcBef>
              <a:buClr>
                <a:schemeClr val="accent2"/>
              </a:buClr>
              <a:buNone/>
            </a:pPr>
            <a:endParaRPr lang="en-US" altLang="en-US" b="1"/>
          </a:p>
          <a:p>
            <a:pPr>
              <a:lnSpc>
                <a:spcPct val="90000"/>
              </a:lnSpc>
              <a:spcBef>
                <a:spcPct val="0"/>
              </a:spcBef>
              <a:buClr>
                <a:schemeClr val="accent2"/>
              </a:buClr>
            </a:pPr>
            <a:endParaRPr lang="en-US" altLang="en-US" b="1"/>
          </a:p>
          <a:p>
            <a:pPr marL="0" indent="0">
              <a:buNone/>
            </a:pPr>
            <a:endParaRPr lang="en-US"/>
          </a:p>
        </p:txBody>
      </p:sp>
      <p:sp>
        <p:nvSpPr>
          <p:cNvPr id="4" name="Date Placeholder 3">
            <a:extLst>
              <a:ext uri="{FF2B5EF4-FFF2-40B4-BE49-F238E27FC236}">
                <a16:creationId xmlns:a16="http://schemas.microsoft.com/office/drawing/2014/main" id="{E2D881CA-6026-AE10-8D0A-977DBDFFB9AE}"/>
              </a:ext>
            </a:extLst>
          </p:cNvPr>
          <p:cNvSpPr>
            <a:spLocks noGrp="1"/>
          </p:cNvSpPr>
          <p:nvPr>
            <p:ph type="dt" sz="half" idx="10"/>
          </p:nvPr>
        </p:nvSpPr>
        <p:spPr/>
        <p:txBody>
          <a:bodyPr/>
          <a:lstStyle/>
          <a:p>
            <a:fld id="{9E5C7E3B-FA97-4B86-A015-A24EA0C88E49}" type="datetime1">
              <a:rPr lang="nb-NO" smtClean="0"/>
              <a:t>29.03.2023</a:t>
            </a:fld>
            <a:endParaRPr lang="en-US" dirty="0"/>
          </a:p>
        </p:txBody>
      </p:sp>
      <p:sp>
        <p:nvSpPr>
          <p:cNvPr id="5" name="Footer Placeholder 4">
            <a:extLst>
              <a:ext uri="{FF2B5EF4-FFF2-40B4-BE49-F238E27FC236}">
                <a16:creationId xmlns:a16="http://schemas.microsoft.com/office/drawing/2014/main" id="{6478EB2C-518C-31EC-EC8D-5BA4CA31A103}"/>
              </a:ext>
            </a:extLst>
          </p:cNvPr>
          <p:cNvSpPr>
            <a:spLocks noGrp="1"/>
          </p:cNvSpPr>
          <p:nvPr>
            <p:ph type="ftr" sz="quarter" idx="11"/>
          </p:nvPr>
        </p:nvSpPr>
        <p:spPr/>
        <p:txBody>
          <a:bodyPr/>
          <a:lstStyle/>
          <a:p>
            <a:r>
              <a:rPr lang="en-US"/>
              <a:t>Chapter 7.3. More on Implementation</a:t>
            </a:r>
          </a:p>
        </p:txBody>
      </p:sp>
      <p:sp>
        <p:nvSpPr>
          <p:cNvPr id="6" name="Slide Number Placeholder 5">
            <a:extLst>
              <a:ext uri="{FF2B5EF4-FFF2-40B4-BE49-F238E27FC236}">
                <a16:creationId xmlns:a16="http://schemas.microsoft.com/office/drawing/2014/main" id="{B1503D3B-DEC4-05A0-21C8-EB274E2CE6FE}"/>
              </a:ext>
            </a:extLst>
          </p:cNvPr>
          <p:cNvSpPr>
            <a:spLocks noGrp="1"/>
          </p:cNvSpPr>
          <p:nvPr>
            <p:ph type="sldNum" sz="quarter" idx="12"/>
          </p:nvPr>
        </p:nvSpPr>
        <p:spPr/>
        <p:txBody>
          <a:bodyPr/>
          <a:lstStyle/>
          <a:p>
            <a:fld id="{EC33B370-F672-B743-B3AF-248A63C17270}" type="slidenum">
              <a:rPr lang="en-US" smtClean="0"/>
              <a:pPr/>
              <a:t>28</a:t>
            </a:fld>
            <a:endParaRPr lang="en-US"/>
          </a:p>
        </p:txBody>
      </p:sp>
    </p:spTree>
    <p:extLst>
      <p:ext uri="{BB962C8B-B14F-4D97-AF65-F5344CB8AC3E}">
        <p14:creationId xmlns:p14="http://schemas.microsoft.com/office/powerpoint/2010/main" val="10954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F72D-93F1-492F-8071-57199A0CAF18}"/>
              </a:ext>
            </a:extLst>
          </p:cNvPr>
          <p:cNvSpPr>
            <a:spLocks noGrp="1"/>
          </p:cNvSpPr>
          <p:nvPr>
            <p:ph type="title"/>
          </p:nvPr>
        </p:nvSpPr>
        <p:spPr/>
        <p:txBody>
          <a:bodyPr/>
          <a:lstStyle/>
          <a:p>
            <a:r>
              <a:rPr lang="en-US" dirty="0"/>
              <a:t>Extract method example</a:t>
            </a:r>
          </a:p>
        </p:txBody>
      </p:sp>
      <p:sp>
        <p:nvSpPr>
          <p:cNvPr id="4" name="Text Box 4">
            <a:extLst>
              <a:ext uri="{FF2B5EF4-FFF2-40B4-BE49-F238E27FC236}">
                <a16:creationId xmlns:a16="http://schemas.microsoft.com/office/drawing/2014/main" id="{CF3138C7-68AE-4B4A-8D91-233C970633DC}"/>
              </a:ext>
            </a:extLst>
          </p:cNvPr>
          <p:cNvSpPr txBox="1">
            <a:spLocks noChangeArrowheads="1"/>
          </p:cNvSpPr>
          <p:nvPr/>
        </p:nvSpPr>
        <p:spPr bwMode="auto">
          <a:xfrm>
            <a:off x="1887148" y="3037389"/>
            <a:ext cx="3657600" cy="297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sz="1800" i="1" dirty="0">
                <a:latin typeface="Arial Unicode MS" pitchFamily="34" charset="-128"/>
                <a:ea typeface="Arial Unicode MS" pitchFamily="34" charset="-128"/>
              </a:rPr>
              <a:t>void </a:t>
            </a:r>
            <a:r>
              <a:rPr lang="en-US" altLang="en-US" sz="1800" i="1" dirty="0" err="1">
                <a:latin typeface="Arial Unicode MS" pitchFamily="34" charset="-128"/>
                <a:ea typeface="Arial Unicode MS" pitchFamily="34" charset="-128"/>
              </a:rPr>
              <a:t>printOwing</a:t>
            </a:r>
            <a:r>
              <a:rPr lang="en-US" altLang="en-US" sz="1800" i="1" dirty="0">
                <a:latin typeface="Arial Unicode MS" pitchFamily="34" charset="-128"/>
                <a:ea typeface="Arial Unicode MS" pitchFamily="34" charset="-128"/>
              </a:rPr>
              <a:t>() </a:t>
            </a:r>
          </a:p>
          <a:p>
            <a:pPr>
              <a:spcBef>
                <a:spcPct val="50000"/>
              </a:spcBef>
            </a:pPr>
            <a:r>
              <a:rPr lang="en-US" altLang="en-US" sz="1800" i="1" dirty="0">
                <a:latin typeface="Arial Unicode MS" pitchFamily="34" charset="-128"/>
                <a:ea typeface="Arial Unicode MS" pitchFamily="34" charset="-128"/>
              </a:rPr>
              <a:t>{ </a:t>
            </a:r>
          </a:p>
          <a:p>
            <a:pPr>
              <a:spcBef>
                <a:spcPct val="50000"/>
              </a:spcBef>
            </a:pPr>
            <a:r>
              <a:rPr lang="en-US" altLang="en-US" sz="1800" i="1" dirty="0">
                <a:latin typeface="Arial Unicode MS" pitchFamily="34" charset="-128"/>
                <a:ea typeface="Arial Unicode MS" pitchFamily="34" charset="-128"/>
              </a:rPr>
              <a:t>  </a:t>
            </a:r>
            <a:r>
              <a:rPr lang="en-US" altLang="en-US" sz="1800" i="1" dirty="0" err="1">
                <a:latin typeface="Arial Unicode MS" pitchFamily="34" charset="-128"/>
                <a:ea typeface="Arial Unicode MS" pitchFamily="34" charset="-128"/>
              </a:rPr>
              <a:t>printBanner</a:t>
            </a:r>
            <a:r>
              <a:rPr lang="en-US" altLang="en-US" sz="1800" i="1" dirty="0">
                <a:latin typeface="Arial Unicode MS" pitchFamily="34" charset="-128"/>
                <a:ea typeface="Arial Unicode MS" pitchFamily="34" charset="-128"/>
              </a:rPr>
              <a:t>(); //print details</a:t>
            </a:r>
          </a:p>
          <a:p>
            <a:pPr>
              <a:spcBef>
                <a:spcPct val="50000"/>
              </a:spcBef>
            </a:pPr>
            <a:r>
              <a:rPr lang="en-US" altLang="en-US" sz="1800" i="1" dirty="0">
                <a:latin typeface="Arial Unicode MS" pitchFamily="34" charset="-128"/>
                <a:ea typeface="Arial Unicode MS" pitchFamily="34" charset="-128"/>
              </a:rPr>
              <a:t>  </a:t>
            </a:r>
            <a:r>
              <a:rPr lang="en-US" altLang="en-US" sz="1800" i="1" dirty="0" err="1">
                <a:solidFill>
                  <a:srgbClr val="FF0000"/>
                </a:solidFill>
                <a:latin typeface="Arial Unicode MS" pitchFamily="34" charset="-128"/>
                <a:ea typeface="Arial Unicode MS" pitchFamily="34" charset="-128"/>
              </a:rPr>
              <a:t>System.out.println</a:t>
            </a:r>
            <a:r>
              <a:rPr lang="en-US" altLang="en-US" sz="1800" i="1" dirty="0">
                <a:solidFill>
                  <a:srgbClr val="FF0000"/>
                </a:solidFill>
                <a:latin typeface="Arial Unicode MS" pitchFamily="34" charset="-128"/>
                <a:ea typeface="Arial Unicode MS" pitchFamily="34" charset="-128"/>
              </a:rPr>
              <a:t> ("name:	" + _name);</a:t>
            </a:r>
          </a:p>
          <a:p>
            <a:pPr>
              <a:spcBef>
                <a:spcPct val="50000"/>
              </a:spcBef>
            </a:pPr>
            <a:r>
              <a:rPr lang="en-US" altLang="en-US" sz="1800" i="1" dirty="0">
                <a:solidFill>
                  <a:srgbClr val="FF0000"/>
                </a:solidFill>
                <a:latin typeface="Arial Unicode MS" pitchFamily="34" charset="-128"/>
                <a:ea typeface="Arial Unicode MS" pitchFamily="34" charset="-128"/>
              </a:rPr>
              <a:t>  </a:t>
            </a:r>
            <a:r>
              <a:rPr lang="en-US" altLang="en-US" sz="1800" i="1" dirty="0" err="1">
                <a:solidFill>
                  <a:srgbClr val="FF0000"/>
                </a:solidFill>
                <a:latin typeface="Arial Unicode MS" pitchFamily="34" charset="-128"/>
                <a:ea typeface="Arial Unicode MS" pitchFamily="34" charset="-128"/>
              </a:rPr>
              <a:t>System.out.println</a:t>
            </a:r>
            <a:r>
              <a:rPr lang="en-US" altLang="en-US" sz="1800" i="1" dirty="0">
                <a:solidFill>
                  <a:srgbClr val="FF0000"/>
                </a:solidFill>
                <a:latin typeface="Arial Unicode MS" pitchFamily="34" charset="-128"/>
                <a:ea typeface="Arial Unicode MS" pitchFamily="34" charset="-128"/>
              </a:rPr>
              <a:t> ("amount	" + </a:t>
            </a:r>
            <a:r>
              <a:rPr lang="en-US" altLang="en-US" sz="1800" i="1" dirty="0" err="1">
                <a:solidFill>
                  <a:srgbClr val="FF0000"/>
                </a:solidFill>
                <a:latin typeface="Arial Unicode MS" pitchFamily="34" charset="-128"/>
                <a:ea typeface="Arial Unicode MS" pitchFamily="34" charset="-128"/>
              </a:rPr>
              <a:t>getOutstanding</a:t>
            </a:r>
            <a:r>
              <a:rPr lang="en-US" altLang="en-US" sz="1800" i="1" dirty="0">
                <a:solidFill>
                  <a:srgbClr val="FF0000"/>
                </a:solidFill>
                <a:latin typeface="Arial Unicode MS" pitchFamily="34" charset="-128"/>
                <a:ea typeface="Arial Unicode MS" pitchFamily="34" charset="-128"/>
              </a:rPr>
              <a:t>());</a:t>
            </a:r>
          </a:p>
          <a:p>
            <a:pPr>
              <a:spcBef>
                <a:spcPct val="50000"/>
              </a:spcBef>
            </a:pPr>
            <a:r>
              <a:rPr lang="en-US" altLang="en-US" sz="1800" i="1" dirty="0">
                <a:latin typeface="Arial Unicode MS" pitchFamily="34" charset="-128"/>
                <a:ea typeface="Arial Unicode MS" pitchFamily="34" charset="-128"/>
              </a:rPr>
              <a:t>}</a:t>
            </a:r>
            <a:r>
              <a:rPr lang="en-US" altLang="en-US" sz="1800" dirty="0"/>
              <a:t> </a:t>
            </a:r>
          </a:p>
        </p:txBody>
      </p:sp>
      <p:grpSp>
        <p:nvGrpSpPr>
          <p:cNvPr id="9" name="Group 8">
            <a:extLst>
              <a:ext uri="{FF2B5EF4-FFF2-40B4-BE49-F238E27FC236}">
                <a16:creationId xmlns:a16="http://schemas.microsoft.com/office/drawing/2014/main" id="{A8FDA394-A7BA-4B6F-B799-56DABD1F5F11}"/>
              </a:ext>
            </a:extLst>
          </p:cNvPr>
          <p:cNvGrpSpPr/>
          <p:nvPr/>
        </p:nvGrpSpPr>
        <p:grpSpPr>
          <a:xfrm>
            <a:off x="5411013" y="2728855"/>
            <a:ext cx="5163428" cy="3386138"/>
            <a:chOff x="3675772" y="2603452"/>
            <a:chExt cx="5163428" cy="3386138"/>
          </a:xfrm>
        </p:grpSpPr>
        <p:sp>
          <p:nvSpPr>
            <p:cNvPr id="5" name="Arrow: Right 4">
              <a:extLst>
                <a:ext uri="{FF2B5EF4-FFF2-40B4-BE49-F238E27FC236}">
                  <a16:creationId xmlns:a16="http://schemas.microsoft.com/office/drawing/2014/main" id="{93E4AFD1-8E96-4B92-9077-B9C61734EB91}"/>
                </a:ext>
              </a:extLst>
            </p:cNvPr>
            <p:cNvSpPr/>
            <p:nvPr/>
          </p:nvSpPr>
          <p:spPr>
            <a:xfrm>
              <a:off x="3675772" y="4084613"/>
              <a:ext cx="648072" cy="50405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0C030F1A-1EF5-4DED-B3EA-4438FA8AC8A5}"/>
                </a:ext>
              </a:extLst>
            </p:cNvPr>
            <p:cNvGrpSpPr/>
            <p:nvPr/>
          </p:nvGrpSpPr>
          <p:grpSpPr>
            <a:xfrm>
              <a:off x="4572000" y="2603452"/>
              <a:ext cx="4267200" cy="3386138"/>
              <a:chOff x="4648200" y="2209800"/>
              <a:chExt cx="4267200" cy="3386138"/>
            </a:xfrm>
          </p:grpSpPr>
          <p:sp>
            <p:nvSpPr>
              <p:cNvPr id="7" name="Text Box 5">
                <a:extLst>
                  <a:ext uri="{FF2B5EF4-FFF2-40B4-BE49-F238E27FC236}">
                    <a16:creationId xmlns:a16="http://schemas.microsoft.com/office/drawing/2014/main" id="{C00BAD82-9106-4CB5-ACD8-805C1EDBD486}"/>
                  </a:ext>
                </a:extLst>
              </p:cNvPr>
              <p:cNvSpPr txBox="1">
                <a:spLocks noChangeArrowheads="1"/>
              </p:cNvSpPr>
              <p:nvPr/>
            </p:nvSpPr>
            <p:spPr bwMode="auto">
              <a:xfrm>
                <a:off x="4648200" y="2209800"/>
                <a:ext cx="41910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sz="1800" i="1">
                    <a:latin typeface="Arial Unicode MS" pitchFamily="34" charset="-128"/>
                    <a:ea typeface="Arial Unicode MS" pitchFamily="34" charset="-128"/>
                  </a:rPr>
                  <a:t>void </a:t>
                </a:r>
                <a:r>
                  <a:rPr lang="en-US" altLang="en-US" sz="1800" i="1" err="1">
                    <a:latin typeface="Arial Unicode MS" pitchFamily="34" charset="-128"/>
                    <a:ea typeface="Arial Unicode MS" pitchFamily="34" charset="-128"/>
                  </a:rPr>
                  <a:t>printOwing</a:t>
                </a:r>
                <a:r>
                  <a:rPr lang="en-US" altLang="en-US" sz="1800" i="1">
                    <a:latin typeface="Arial Unicode MS" pitchFamily="34" charset="-128"/>
                    <a:ea typeface="Arial Unicode MS" pitchFamily="34" charset="-128"/>
                  </a:rPr>
                  <a:t>() {		</a:t>
                </a:r>
                <a:r>
                  <a:rPr lang="en-US" altLang="en-US" sz="1800" i="1" err="1">
                    <a:latin typeface="Arial Unicode MS" pitchFamily="34" charset="-128"/>
                    <a:ea typeface="Arial Unicode MS" pitchFamily="34" charset="-128"/>
                  </a:rPr>
                  <a:t>printBanner</a:t>
                </a:r>
                <a:r>
                  <a:rPr lang="en-US" altLang="en-US" sz="1800" i="1">
                    <a:latin typeface="Arial Unicode MS" pitchFamily="34" charset="-128"/>
                    <a:ea typeface="Arial Unicode MS" pitchFamily="34" charset="-128"/>
                  </a:rPr>
                  <a:t>();		</a:t>
                </a:r>
                <a:r>
                  <a:rPr lang="en-US" altLang="en-US" sz="1800" i="1" err="1">
                    <a:latin typeface="Arial Unicode MS" pitchFamily="34" charset="-128"/>
                    <a:ea typeface="Arial Unicode MS" pitchFamily="34" charset="-128"/>
                  </a:rPr>
                  <a:t>printDetails</a:t>
                </a:r>
                <a:r>
                  <a:rPr lang="en-US" altLang="en-US" sz="1800" i="1">
                    <a:latin typeface="Arial Unicode MS" pitchFamily="34" charset="-128"/>
                    <a:ea typeface="Arial Unicode MS" pitchFamily="34" charset="-128"/>
                  </a:rPr>
                  <a:t>(</a:t>
                </a:r>
                <a:r>
                  <a:rPr lang="en-US" altLang="en-US" sz="1800" i="1" err="1">
                    <a:latin typeface="Arial Unicode MS" pitchFamily="34" charset="-128"/>
                    <a:ea typeface="Arial Unicode MS" pitchFamily="34" charset="-128"/>
                  </a:rPr>
                  <a:t>getOutstanding</a:t>
                </a:r>
                <a:r>
                  <a:rPr lang="en-US" altLang="en-US" sz="1800" i="1">
                    <a:latin typeface="Arial Unicode MS" pitchFamily="34" charset="-128"/>
                    <a:ea typeface="Arial Unicode MS" pitchFamily="34" charset="-128"/>
                  </a:rPr>
                  <a:t>());}</a:t>
                </a:r>
                <a:r>
                  <a:rPr lang="en-US" altLang="en-US" i="1"/>
                  <a:t> </a:t>
                </a:r>
              </a:p>
            </p:txBody>
          </p:sp>
          <p:sp>
            <p:nvSpPr>
              <p:cNvPr id="8" name="Text Box 6">
                <a:extLst>
                  <a:ext uri="{FF2B5EF4-FFF2-40B4-BE49-F238E27FC236}">
                    <a16:creationId xmlns:a16="http://schemas.microsoft.com/office/drawing/2014/main" id="{08189ABF-6DB9-4FAA-A495-3C92EC6B148D}"/>
                  </a:ext>
                </a:extLst>
              </p:cNvPr>
              <p:cNvSpPr txBox="1">
                <a:spLocks noChangeArrowheads="1"/>
              </p:cNvSpPr>
              <p:nvPr/>
            </p:nvSpPr>
            <p:spPr bwMode="auto">
              <a:xfrm>
                <a:off x="4648200" y="3581400"/>
                <a:ext cx="42672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sz="1800" i="1">
                    <a:solidFill>
                      <a:srgbClr val="FF0000"/>
                    </a:solidFill>
                    <a:latin typeface="Arial Unicode MS" pitchFamily="34" charset="-128"/>
                    <a:ea typeface="Arial Unicode MS" pitchFamily="34" charset="-128"/>
                  </a:rPr>
                  <a:t>void </a:t>
                </a:r>
                <a:r>
                  <a:rPr lang="en-US" altLang="en-US" sz="1800" i="1" err="1">
                    <a:solidFill>
                      <a:srgbClr val="FF0000"/>
                    </a:solidFill>
                    <a:latin typeface="Arial Unicode MS" pitchFamily="34" charset="-128"/>
                    <a:ea typeface="Arial Unicode MS" pitchFamily="34" charset="-128"/>
                  </a:rPr>
                  <a:t>printDetails</a:t>
                </a:r>
                <a:r>
                  <a:rPr lang="en-US" altLang="en-US" sz="1800" i="1">
                    <a:solidFill>
                      <a:srgbClr val="FF0000"/>
                    </a:solidFill>
                    <a:latin typeface="Arial Unicode MS" pitchFamily="34" charset="-128"/>
                    <a:ea typeface="Arial Unicode MS" pitchFamily="34" charset="-128"/>
                  </a:rPr>
                  <a:t> (double outstanding) {</a:t>
                </a:r>
              </a:p>
              <a:p>
                <a:pPr>
                  <a:spcBef>
                    <a:spcPct val="50000"/>
                  </a:spcBef>
                </a:pPr>
                <a:r>
                  <a:rPr lang="en-US" altLang="en-US" sz="1800" i="1">
                    <a:solidFill>
                      <a:srgbClr val="FF0000"/>
                    </a:solidFill>
                    <a:latin typeface="Arial Unicode MS" pitchFamily="34" charset="-128"/>
                    <a:ea typeface="Arial Unicode MS" pitchFamily="34" charset="-128"/>
                  </a:rPr>
                  <a:t>  </a:t>
                </a:r>
                <a:r>
                  <a:rPr lang="en-US" altLang="en-US" sz="1800" i="1" err="1">
                    <a:solidFill>
                      <a:srgbClr val="FF0000"/>
                    </a:solidFill>
                    <a:latin typeface="Arial Unicode MS" pitchFamily="34" charset="-128"/>
                    <a:ea typeface="Arial Unicode MS" pitchFamily="34" charset="-128"/>
                  </a:rPr>
                  <a:t>System.out.println</a:t>
                </a:r>
                <a:r>
                  <a:rPr lang="en-US" altLang="en-US" sz="1800" i="1">
                    <a:solidFill>
                      <a:srgbClr val="FF0000"/>
                    </a:solidFill>
                    <a:latin typeface="Arial Unicode MS" pitchFamily="34" charset="-128"/>
                    <a:ea typeface="Arial Unicode MS" pitchFamily="34" charset="-128"/>
                  </a:rPr>
                  <a:t> ("name:" + _name);</a:t>
                </a:r>
              </a:p>
              <a:p>
                <a:pPr>
                  <a:spcBef>
                    <a:spcPct val="50000"/>
                  </a:spcBef>
                </a:pPr>
                <a:r>
                  <a:rPr lang="en-US" altLang="en-US" sz="1800" i="1">
                    <a:solidFill>
                      <a:srgbClr val="FF0000"/>
                    </a:solidFill>
                    <a:latin typeface="Arial Unicode MS" pitchFamily="34" charset="-128"/>
                    <a:ea typeface="Arial Unicode MS" pitchFamily="34" charset="-128"/>
                  </a:rPr>
                  <a:t>  </a:t>
                </a:r>
                <a:r>
                  <a:rPr lang="en-US" altLang="en-US" sz="1800" i="1" err="1">
                    <a:solidFill>
                      <a:srgbClr val="FF0000"/>
                    </a:solidFill>
                    <a:latin typeface="Arial Unicode MS" pitchFamily="34" charset="-128"/>
                    <a:ea typeface="Arial Unicode MS" pitchFamily="34" charset="-128"/>
                  </a:rPr>
                  <a:t>System.out.println</a:t>
                </a:r>
                <a:r>
                  <a:rPr lang="en-US" altLang="en-US" sz="1800" i="1">
                    <a:solidFill>
                      <a:srgbClr val="FF0000"/>
                    </a:solidFill>
                    <a:latin typeface="Arial Unicode MS" pitchFamily="34" charset="-128"/>
                    <a:ea typeface="Arial Unicode MS" pitchFamily="34" charset="-128"/>
                  </a:rPr>
                  <a:t> ("amount:" +   outstanding);</a:t>
                </a:r>
              </a:p>
              <a:p>
                <a:pPr>
                  <a:spcBef>
                    <a:spcPct val="50000"/>
                  </a:spcBef>
                </a:pPr>
                <a:r>
                  <a:rPr lang="en-US" altLang="en-US" sz="1800" i="1">
                    <a:cs typeface="Times New Roman" panose="02020603050405020304" pitchFamily="18" charset="0"/>
                  </a:rPr>
                  <a:t>}</a:t>
                </a:r>
                <a:r>
                  <a:rPr lang="en-US" altLang="en-US"/>
                  <a:t> </a:t>
                </a:r>
              </a:p>
            </p:txBody>
          </p:sp>
        </p:grpSp>
      </p:grpSp>
      <p:sp>
        <p:nvSpPr>
          <p:cNvPr id="10" name="TextBox 9">
            <a:extLst>
              <a:ext uri="{FF2B5EF4-FFF2-40B4-BE49-F238E27FC236}">
                <a16:creationId xmlns:a16="http://schemas.microsoft.com/office/drawing/2014/main" id="{1DA056E5-13CB-449C-838E-8F8FB19F2DB9}"/>
              </a:ext>
            </a:extLst>
          </p:cNvPr>
          <p:cNvSpPr txBox="1"/>
          <p:nvPr/>
        </p:nvSpPr>
        <p:spPr>
          <a:xfrm>
            <a:off x="1951156" y="1281325"/>
            <a:ext cx="8289689" cy="1015663"/>
          </a:xfrm>
          <a:prstGeom prst="rect">
            <a:avLst/>
          </a:prstGeom>
          <a:noFill/>
        </p:spPr>
        <p:txBody>
          <a:bodyPr wrap="square" rtlCol="0">
            <a:spAutoFit/>
          </a:bodyPr>
          <a:lstStyle/>
          <a:p>
            <a:r>
              <a:rPr lang="en-US" sz="2000" dirty="0"/>
              <a:t>If you have to spend effort looking at a fragment of code and figure out what it is doing, then you should extract it into a function/method and name it after “</a:t>
            </a:r>
            <a:r>
              <a:rPr lang="en-US" sz="2000" i="1" dirty="0"/>
              <a:t>what</a:t>
            </a:r>
            <a:r>
              <a:rPr lang="en-US" sz="2000" dirty="0"/>
              <a:t>.”</a:t>
            </a:r>
          </a:p>
        </p:txBody>
      </p:sp>
      <p:sp>
        <p:nvSpPr>
          <p:cNvPr id="3" name="Date Placeholder 2">
            <a:extLst>
              <a:ext uri="{FF2B5EF4-FFF2-40B4-BE49-F238E27FC236}">
                <a16:creationId xmlns:a16="http://schemas.microsoft.com/office/drawing/2014/main" id="{818D89B9-5F2B-0593-4250-49F691E0833B}"/>
              </a:ext>
            </a:extLst>
          </p:cNvPr>
          <p:cNvSpPr>
            <a:spLocks noGrp="1"/>
          </p:cNvSpPr>
          <p:nvPr>
            <p:ph type="dt" sz="half" idx="10"/>
          </p:nvPr>
        </p:nvSpPr>
        <p:spPr/>
        <p:txBody>
          <a:bodyPr/>
          <a:lstStyle/>
          <a:p>
            <a:fld id="{2C1A7D70-7AC9-43CA-873E-E5B216A96F6C}" type="datetime1">
              <a:rPr lang="nb-NO" smtClean="0"/>
              <a:t>29.03.2023</a:t>
            </a:fld>
            <a:endParaRPr lang="en-US" dirty="0"/>
          </a:p>
        </p:txBody>
      </p:sp>
      <p:sp>
        <p:nvSpPr>
          <p:cNvPr id="11" name="Footer Placeholder 10">
            <a:extLst>
              <a:ext uri="{FF2B5EF4-FFF2-40B4-BE49-F238E27FC236}">
                <a16:creationId xmlns:a16="http://schemas.microsoft.com/office/drawing/2014/main" id="{2516B59A-AF99-BA78-D1F3-3F5E5D997700}"/>
              </a:ext>
            </a:extLst>
          </p:cNvPr>
          <p:cNvSpPr>
            <a:spLocks noGrp="1"/>
          </p:cNvSpPr>
          <p:nvPr>
            <p:ph type="ftr" sz="quarter" idx="11"/>
          </p:nvPr>
        </p:nvSpPr>
        <p:spPr/>
        <p:txBody>
          <a:bodyPr/>
          <a:lstStyle/>
          <a:p>
            <a:r>
              <a:rPr lang="en-US"/>
              <a:t>Chapter 7.3. More on Implementation</a:t>
            </a:r>
          </a:p>
        </p:txBody>
      </p:sp>
      <p:sp>
        <p:nvSpPr>
          <p:cNvPr id="12" name="Slide Number Placeholder 11">
            <a:extLst>
              <a:ext uri="{FF2B5EF4-FFF2-40B4-BE49-F238E27FC236}">
                <a16:creationId xmlns:a16="http://schemas.microsoft.com/office/drawing/2014/main" id="{ED381017-E8E9-E1C0-9F9D-BEA69FD2AD49}"/>
              </a:ext>
            </a:extLst>
          </p:cNvPr>
          <p:cNvSpPr>
            <a:spLocks noGrp="1"/>
          </p:cNvSpPr>
          <p:nvPr>
            <p:ph type="sldNum" sz="quarter" idx="12"/>
          </p:nvPr>
        </p:nvSpPr>
        <p:spPr/>
        <p:txBody>
          <a:bodyPr/>
          <a:lstStyle/>
          <a:p>
            <a:fld id="{EC33B370-F672-B743-B3AF-248A63C17270}" type="slidenum">
              <a:rPr lang="en-US" smtClean="0"/>
              <a:pPr/>
              <a:t>29</a:t>
            </a:fld>
            <a:endParaRPr lang="en-US"/>
          </a:p>
        </p:txBody>
      </p:sp>
    </p:spTree>
    <p:extLst>
      <p:ext uri="{BB962C8B-B14F-4D97-AF65-F5344CB8AC3E}">
        <p14:creationId xmlns:p14="http://schemas.microsoft.com/office/powerpoint/2010/main" val="293329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Implementation</a:t>
            </a:r>
          </a:p>
        </p:txBody>
      </p:sp>
      <p:sp>
        <p:nvSpPr>
          <p:cNvPr id="8195" name="Rectangle 3"/>
          <p:cNvSpPr>
            <a:spLocks noGrp="1" noChangeArrowheads="1"/>
          </p:cNvSpPr>
          <p:nvPr>
            <p:ph idx="1"/>
          </p:nvPr>
        </p:nvSpPr>
        <p:spPr/>
        <p:txBody>
          <a:bodyPr/>
          <a:lstStyle/>
          <a:p>
            <a:endParaRPr lang="en-US" dirty="0"/>
          </a:p>
          <a:p>
            <a:endParaRPr lang="en-US" dirty="0"/>
          </a:p>
          <a:p>
            <a:endParaRPr lang="en-US" dirty="0"/>
          </a:p>
          <a:p>
            <a:r>
              <a:rPr lang="en-US" dirty="0"/>
              <a:t>Implementation = Unit Implementation + Integration</a:t>
            </a:r>
          </a:p>
        </p:txBody>
      </p:sp>
      <p:sp>
        <p:nvSpPr>
          <p:cNvPr id="6" name="Date Placeholder 5"/>
          <p:cNvSpPr>
            <a:spLocks noGrp="1"/>
          </p:cNvSpPr>
          <p:nvPr>
            <p:ph type="dt" sz="half" idx="10"/>
          </p:nvPr>
        </p:nvSpPr>
        <p:spPr/>
        <p:txBody>
          <a:bodyPr/>
          <a:lstStyle/>
          <a:p>
            <a:fld id="{B57AAF5F-6621-4E58-A51A-93FA88ACAAEB}" type="datetime1">
              <a:rPr lang="nb-NO" smtClean="0"/>
              <a:t>29.03.2023</a:t>
            </a:fld>
            <a:endParaRPr lang="en-US"/>
          </a:p>
        </p:txBody>
      </p:sp>
      <p:sp>
        <p:nvSpPr>
          <p:cNvPr id="7" name="Footer Placeholder 6"/>
          <p:cNvSpPr>
            <a:spLocks noGrp="1"/>
          </p:cNvSpPr>
          <p:nvPr>
            <p:ph type="ftr" sz="quarter" idx="11"/>
          </p:nvPr>
        </p:nvSpPr>
        <p:spPr/>
        <p:txBody>
          <a:bodyPr/>
          <a:lstStyle/>
          <a:p>
            <a:r>
              <a:rPr lang="fr-FR"/>
              <a:t>Chapter 7.3. More on Implementation</a:t>
            </a:r>
            <a:endParaRPr lang="en-AU"/>
          </a:p>
        </p:txBody>
      </p:sp>
      <p:sp>
        <p:nvSpPr>
          <p:cNvPr id="8" name="Slide Number Placeholder 7"/>
          <p:cNvSpPr>
            <a:spLocks noGrp="1"/>
          </p:cNvSpPr>
          <p:nvPr>
            <p:ph type="sldNum" sz="quarter" idx="12"/>
          </p:nvPr>
        </p:nvSpPr>
        <p:spPr/>
        <p:txBody>
          <a:bodyPr/>
          <a:lstStyle/>
          <a:p>
            <a:fld id="{958E74C3-62C2-46AF-942D-53E7E0CA0864}" type="slidenum">
              <a:rPr lang="en-AU" smtClean="0"/>
              <a:pPr/>
              <a:t>3</a:t>
            </a:fld>
            <a:endParaRPr lang="en-AU"/>
          </a:p>
        </p:txBody>
      </p:sp>
      <p:sp>
        <p:nvSpPr>
          <p:cNvPr id="10" name="Rectangle 9"/>
          <p:cNvSpPr/>
          <p:nvPr/>
        </p:nvSpPr>
        <p:spPr>
          <a:xfrm>
            <a:off x="3907704" y="5622632"/>
            <a:ext cx="2376264" cy="369332"/>
          </a:xfrm>
          <a:prstGeom prst="rect">
            <a:avLst/>
          </a:prstGeom>
        </p:spPr>
        <p:txBody>
          <a:bodyPr wrap="square">
            <a:spAutoFit/>
          </a:bodyPr>
          <a:lstStyle/>
          <a:p>
            <a:r>
              <a:rPr lang="en-US" dirty="0"/>
              <a:t>put them all together</a:t>
            </a:r>
          </a:p>
        </p:txBody>
      </p:sp>
      <p:sp>
        <p:nvSpPr>
          <p:cNvPr id="12" name="Freeform 11"/>
          <p:cNvSpPr/>
          <p:nvPr/>
        </p:nvSpPr>
        <p:spPr>
          <a:xfrm>
            <a:off x="5648529" y="2334639"/>
            <a:ext cx="1020549" cy="1094362"/>
          </a:xfrm>
          <a:custGeom>
            <a:avLst/>
            <a:gdLst>
              <a:gd name="connsiteX0" fmla="*/ 408561 w 1020549"/>
              <a:gd name="connsiteY0" fmla="*/ 0 h 1420239"/>
              <a:gd name="connsiteX1" fmla="*/ 1011676 w 1020549"/>
              <a:gd name="connsiteY1" fmla="*/ 564205 h 1420239"/>
              <a:gd name="connsiteX2" fmla="*/ 0 w 1020549"/>
              <a:gd name="connsiteY2" fmla="*/ 1420239 h 1420239"/>
            </a:gdLst>
            <a:ahLst/>
            <a:cxnLst>
              <a:cxn ang="0">
                <a:pos x="connsiteX0" y="connsiteY0"/>
              </a:cxn>
              <a:cxn ang="0">
                <a:pos x="connsiteX1" y="connsiteY1"/>
              </a:cxn>
              <a:cxn ang="0">
                <a:pos x="connsiteX2" y="connsiteY2"/>
              </a:cxn>
            </a:cxnLst>
            <a:rect l="l" t="t" r="r" b="b"/>
            <a:pathLst>
              <a:path w="1020549" h="1420239">
                <a:moveTo>
                  <a:pt x="408561" y="0"/>
                </a:moveTo>
                <a:cubicBezTo>
                  <a:pt x="744165" y="163749"/>
                  <a:pt x="1079769" y="327499"/>
                  <a:pt x="1011676" y="564205"/>
                </a:cubicBezTo>
                <a:cubicBezTo>
                  <a:pt x="943583" y="800911"/>
                  <a:pt x="471791" y="1110575"/>
                  <a:pt x="0" y="142023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648200" y="1997224"/>
            <a:ext cx="4572000" cy="369332"/>
          </a:xfrm>
          <a:prstGeom prst="rect">
            <a:avLst/>
          </a:prstGeom>
        </p:spPr>
        <p:txBody>
          <a:bodyPr>
            <a:spAutoFit/>
          </a:bodyPr>
          <a:lstStyle/>
          <a:p>
            <a:r>
              <a:rPr lang="en-US" dirty="0"/>
              <a:t>smallest part that will be separately maintained</a:t>
            </a:r>
          </a:p>
        </p:txBody>
      </p:sp>
      <p:sp>
        <p:nvSpPr>
          <p:cNvPr id="13" name="Freeform 12"/>
          <p:cNvSpPr/>
          <p:nvPr/>
        </p:nvSpPr>
        <p:spPr>
          <a:xfrm>
            <a:off x="3535330" y="4202394"/>
            <a:ext cx="1560507" cy="1420239"/>
          </a:xfrm>
          <a:custGeom>
            <a:avLst/>
            <a:gdLst>
              <a:gd name="connsiteX0" fmla="*/ 1212384 w 1560507"/>
              <a:gd name="connsiteY0" fmla="*/ 0 h 1420239"/>
              <a:gd name="connsiteX1" fmla="*/ 1484758 w 1560507"/>
              <a:gd name="connsiteY1" fmla="*/ 525294 h 1420239"/>
              <a:gd name="connsiteX2" fmla="*/ 6154 w 1560507"/>
              <a:gd name="connsiteY2" fmla="*/ 914400 h 1420239"/>
              <a:gd name="connsiteX3" fmla="*/ 1056741 w 1560507"/>
              <a:gd name="connsiteY3" fmla="*/ 1420239 h 1420239"/>
            </a:gdLst>
            <a:ahLst/>
            <a:cxnLst>
              <a:cxn ang="0">
                <a:pos x="connsiteX0" y="connsiteY0"/>
              </a:cxn>
              <a:cxn ang="0">
                <a:pos x="connsiteX1" y="connsiteY1"/>
              </a:cxn>
              <a:cxn ang="0">
                <a:pos x="connsiteX2" y="connsiteY2"/>
              </a:cxn>
              <a:cxn ang="0">
                <a:pos x="connsiteX3" y="connsiteY3"/>
              </a:cxn>
            </a:cxnLst>
            <a:rect l="l" t="t" r="r" b="b"/>
            <a:pathLst>
              <a:path w="1560507" h="1420239">
                <a:moveTo>
                  <a:pt x="1212384" y="0"/>
                </a:moveTo>
                <a:cubicBezTo>
                  <a:pt x="1449090" y="186447"/>
                  <a:pt x="1685796" y="372894"/>
                  <a:pt x="1484758" y="525294"/>
                </a:cubicBezTo>
                <a:cubicBezTo>
                  <a:pt x="1283720" y="677694"/>
                  <a:pt x="77490" y="765243"/>
                  <a:pt x="6154" y="914400"/>
                </a:cubicBezTo>
                <a:cubicBezTo>
                  <a:pt x="-65182" y="1063558"/>
                  <a:pt x="495779" y="1241898"/>
                  <a:pt x="1056741" y="142023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0369-AD21-4B22-BCD2-8CE1193AAE40}"/>
              </a:ext>
            </a:extLst>
          </p:cNvPr>
          <p:cNvSpPr>
            <a:spLocks noGrp="1"/>
          </p:cNvSpPr>
          <p:nvPr>
            <p:ph type="title"/>
          </p:nvPr>
        </p:nvSpPr>
        <p:spPr/>
        <p:txBody>
          <a:bodyPr/>
          <a:lstStyle/>
          <a:p>
            <a:r>
              <a:rPr lang="en-US" altLang="en-US"/>
              <a:t>Reduce size – shorten parameter list</a:t>
            </a:r>
            <a:endParaRPr lang="en-US"/>
          </a:p>
        </p:txBody>
      </p:sp>
      <p:sp>
        <p:nvSpPr>
          <p:cNvPr id="3" name="Content Placeholder 2">
            <a:extLst>
              <a:ext uri="{FF2B5EF4-FFF2-40B4-BE49-F238E27FC236}">
                <a16:creationId xmlns:a16="http://schemas.microsoft.com/office/drawing/2014/main" id="{AAD5F90D-AA83-4B4D-A3ED-CAA8D9CDD0F5}"/>
              </a:ext>
            </a:extLst>
          </p:cNvPr>
          <p:cNvSpPr>
            <a:spLocks noGrp="1"/>
          </p:cNvSpPr>
          <p:nvPr>
            <p:ph idx="1"/>
          </p:nvPr>
        </p:nvSpPr>
        <p:spPr/>
        <p:txBody>
          <a:bodyPr/>
          <a:lstStyle/>
          <a:p>
            <a:pPr>
              <a:lnSpc>
                <a:spcPct val="90000"/>
              </a:lnSpc>
              <a:spcBef>
                <a:spcPct val="0"/>
              </a:spcBef>
              <a:buClr>
                <a:schemeClr val="accent2"/>
              </a:buClr>
            </a:pPr>
            <a:r>
              <a:rPr lang="en-US" altLang="en-US" b="1"/>
              <a:t>Long Parameter List</a:t>
            </a:r>
          </a:p>
          <a:p>
            <a:pPr lvl="1">
              <a:lnSpc>
                <a:spcPct val="90000"/>
              </a:lnSpc>
              <a:buClr>
                <a:schemeClr val="accent2"/>
              </a:buClr>
            </a:pPr>
            <a:r>
              <a:rPr lang="en-US" altLang="en-US" sz="2400"/>
              <a:t>E.g., Introduce Parameter Object</a:t>
            </a:r>
          </a:p>
          <a:p>
            <a:endParaRPr lang="en-US"/>
          </a:p>
        </p:txBody>
      </p:sp>
      <p:pic>
        <p:nvPicPr>
          <p:cNvPr id="4" name="Picture 3">
            <a:extLst>
              <a:ext uri="{FF2B5EF4-FFF2-40B4-BE49-F238E27FC236}">
                <a16:creationId xmlns:a16="http://schemas.microsoft.com/office/drawing/2014/main" id="{CE132473-E2DD-4479-8E6B-B14924F88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577" y="3212976"/>
            <a:ext cx="7219273" cy="1685546"/>
          </a:xfrm>
          <a:prstGeom prst="rect">
            <a:avLst/>
          </a:prstGeom>
        </p:spPr>
      </p:pic>
      <p:sp>
        <p:nvSpPr>
          <p:cNvPr id="5" name="Date Placeholder 4">
            <a:extLst>
              <a:ext uri="{FF2B5EF4-FFF2-40B4-BE49-F238E27FC236}">
                <a16:creationId xmlns:a16="http://schemas.microsoft.com/office/drawing/2014/main" id="{18923BB6-3481-E1C3-D3B8-0F60BDB2C07C}"/>
              </a:ext>
            </a:extLst>
          </p:cNvPr>
          <p:cNvSpPr>
            <a:spLocks noGrp="1"/>
          </p:cNvSpPr>
          <p:nvPr>
            <p:ph type="dt" sz="half" idx="10"/>
          </p:nvPr>
        </p:nvSpPr>
        <p:spPr/>
        <p:txBody>
          <a:bodyPr/>
          <a:lstStyle/>
          <a:p>
            <a:fld id="{934E6F93-B17C-4396-AB4F-D5E0BBD9640E}" type="datetime1">
              <a:rPr lang="nb-NO" smtClean="0"/>
              <a:t>29.03.2023</a:t>
            </a:fld>
            <a:endParaRPr lang="en-US" dirty="0"/>
          </a:p>
        </p:txBody>
      </p:sp>
      <p:sp>
        <p:nvSpPr>
          <p:cNvPr id="6" name="Footer Placeholder 5">
            <a:extLst>
              <a:ext uri="{FF2B5EF4-FFF2-40B4-BE49-F238E27FC236}">
                <a16:creationId xmlns:a16="http://schemas.microsoft.com/office/drawing/2014/main" id="{539BBDCF-AB70-170F-C0E2-D2AA02A21524}"/>
              </a:ext>
            </a:extLst>
          </p:cNvPr>
          <p:cNvSpPr>
            <a:spLocks noGrp="1"/>
          </p:cNvSpPr>
          <p:nvPr>
            <p:ph type="ftr" sz="quarter" idx="11"/>
          </p:nvPr>
        </p:nvSpPr>
        <p:spPr/>
        <p:txBody>
          <a:bodyPr/>
          <a:lstStyle/>
          <a:p>
            <a:r>
              <a:rPr lang="en-US"/>
              <a:t>Chapter 7.3. More on Implementation</a:t>
            </a:r>
          </a:p>
        </p:txBody>
      </p:sp>
      <p:sp>
        <p:nvSpPr>
          <p:cNvPr id="7" name="Slide Number Placeholder 6">
            <a:extLst>
              <a:ext uri="{FF2B5EF4-FFF2-40B4-BE49-F238E27FC236}">
                <a16:creationId xmlns:a16="http://schemas.microsoft.com/office/drawing/2014/main" id="{C3446842-075D-EB98-A918-EF6348644334}"/>
              </a:ext>
            </a:extLst>
          </p:cNvPr>
          <p:cNvSpPr>
            <a:spLocks noGrp="1"/>
          </p:cNvSpPr>
          <p:nvPr>
            <p:ph type="sldNum" sz="quarter" idx="12"/>
          </p:nvPr>
        </p:nvSpPr>
        <p:spPr/>
        <p:txBody>
          <a:bodyPr/>
          <a:lstStyle/>
          <a:p>
            <a:fld id="{EC33B370-F672-B743-B3AF-248A63C17270}" type="slidenum">
              <a:rPr lang="en-US" smtClean="0"/>
              <a:pPr/>
              <a:t>30</a:t>
            </a:fld>
            <a:endParaRPr lang="en-US"/>
          </a:p>
        </p:txBody>
      </p:sp>
    </p:spTree>
    <p:extLst>
      <p:ext uri="{BB962C8B-B14F-4D97-AF65-F5344CB8AC3E}">
        <p14:creationId xmlns:p14="http://schemas.microsoft.com/office/powerpoint/2010/main" val="2293411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A9E7A-B5FA-4582-B001-EC3898127E8D}"/>
              </a:ext>
            </a:extLst>
          </p:cNvPr>
          <p:cNvSpPr>
            <a:spLocks noGrp="1"/>
          </p:cNvSpPr>
          <p:nvPr>
            <p:ph type="title"/>
          </p:nvPr>
        </p:nvSpPr>
        <p:spPr/>
        <p:txBody>
          <a:bodyPr/>
          <a:lstStyle/>
          <a:p>
            <a:pPr>
              <a:lnSpc>
                <a:spcPct val="90000"/>
              </a:lnSpc>
              <a:buClr>
                <a:schemeClr val="accent2"/>
              </a:buClr>
            </a:pPr>
            <a:r>
              <a:rPr lang="en-US" altLang="en-US" dirty="0"/>
              <a:t>Divergent Change</a:t>
            </a:r>
          </a:p>
        </p:txBody>
      </p:sp>
      <p:sp>
        <p:nvSpPr>
          <p:cNvPr id="3" name="Content Placeholder 2">
            <a:extLst>
              <a:ext uri="{FF2B5EF4-FFF2-40B4-BE49-F238E27FC236}">
                <a16:creationId xmlns:a16="http://schemas.microsoft.com/office/drawing/2014/main" id="{A3F84E9E-D847-4052-8D4F-813B55A6AC8F}"/>
              </a:ext>
            </a:extLst>
          </p:cNvPr>
          <p:cNvSpPr>
            <a:spLocks noGrp="1"/>
          </p:cNvSpPr>
          <p:nvPr>
            <p:ph idx="1"/>
          </p:nvPr>
        </p:nvSpPr>
        <p:spPr>
          <a:xfrm>
            <a:off x="1981200" y="1600200"/>
            <a:ext cx="8229600" cy="4493096"/>
          </a:xfrm>
        </p:spPr>
        <p:txBody>
          <a:bodyPr>
            <a:normAutofit lnSpcReduction="10000"/>
          </a:bodyPr>
          <a:lstStyle/>
          <a:p>
            <a:pPr>
              <a:lnSpc>
                <a:spcPct val="90000"/>
              </a:lnSpc>
              <a:spcBef>
                <a:spcPct val="0"/>
              </a:spcBef>
              <a:buClr>
                <a:schemeClr val="accent2"/>
              </a:buClr>
            </a:pPr>
            <a:r>
              <a:rPr lang="en-US" altLang="en-US" b="1" dirty="0"/>
              <a:t>Code smell</a:t>
            </a:r>
          </a:p>
          <a:p>
            <a:pPr lvl="1">
              <a:lnSpc>
                <a:spcPct val="90000"/>
              </a:lnSpc>
              <a:buClr>
                <a:schemeClr val="accent2"/>
              </a:buClr>
            </a:pPr>
            <a:r>
              <a:rPr lang="en-US" sz="2400" dirty="0"/>
              <a:t>One module is often changed in different ways for </a:t>
            </a:r>
            <a:r>
              <a:rPr lang="en-US" sz="2400" dirty="0">
                <a:solidFill>
                  <a:srgbClr val="FF0000"/>
                </a:solidFill>
              </a:rPr>
              <a:t>different reasons</a:t>
            </a:r>
            <a:r>
              <a:rPr lang="en-US" sz="2400" dirty="0"/>
              <a:t>.</a:t>
            </a:r>
            <a:endParaRPr lang="en-US" altLang="en-US" sz="2400" dirty="0"/>
          </a:p>
          <a:p>
            <a:pPr lvl="1">
              <a:lnSpc>
                <a:spcPct val="90000"/>
              </a:lnSpc>
              <a:buClr>
                <a:schemeClr val="accent2"/>
              </a:buClr>
            </a:pPr>
            <a:r>
              <a:rPr lang="en-US" altLang="en-US" sz="2400" dirty="0"/>
              <a:t>Classes have more than distinct responsibilities that it </a:t>
            </a:r>
            <a:r>
              <a:rPr lang="en-US" altLang="en-US" sz="2400" dirty="0">
                <a:solidFill>
                  <a:srgbClr val="FF0000"/>
                </a:solidFill>
              </a:rPr>
              <a:t>has more than one reason to change</a:t>
            </a:r>
          </a:p>
          <a:p>
            <a:pPr lvl="1">
              <a:lnSpc>
                <a:spcPct val="90000"/>
              </a:lnSpc>
              <a:buClr>
                <a:schemeClr val="accent2"/>
              </a:buClr>
            </a:pPr>
            <a:r>
              <a:rPr lang="en-US" altLang="en-US" sz="2400" dirty="0"/>
              <a:t>Violation of </a:t>
            </a:r>
            <a:r>
              <a:rPr lang="en-US" altLang="en-US" sz="2400" dirty="0">
                <a:solidFill>
                  <a:srgbClr val="FF0000"/>
                </a:solidFill>
              </a:rPr>
              <a:t>single responsibility design </a:t>
            </a:r>
            <a:r>
              <a:rPr lang="en-US" altLang="en-US" sz="2400" dirty="0"/>
              <a:t>principle</a:t>
            </a:r>
          </a:p>
          <a:p>
            <a:pPr lvl="1">
              <a:lnSpc>
                <a:spcPct val="90000"/>
              </a:lnSpc>
              <a:buClr>
                <a:schemeClr val="accent2"/>
              </a:buClr>
            </a:pPr>
            <a:endParaRPr lang="en-US" altLang="en-US" sz="2400" dirty="0"/>
          </a:p>
          <a:p>
            <a:pPr lvl="1">
              <a:lnSpc>
                <a:spcPct val="90000"/>
              </a:lnSpc>
              <a:buClr>
                <a:schemeClr val="accent2"/>
              </a:buClr>
            </a:pPr>
            <a:endParaRPr lang="en-US" altLang="en-US" sz="2400" dirty="0"/>
          </a:p>
          <a:p>
            <a:pPr>
              <a:lnSpc>
                <a:spcPct val="90000"/>
              </a:lnSpc>
              <a:buClr>
                <a:schemeClr val="accent2"/>
              </a:buClr>
            </a:pPr>
            <a:r>
              <a:rPr lang="en-US" altLang="en-US" sz="2800" b="1" dirty="0"/>
              <a:t>Refactoring</a:t>
            </a:r>
          </a:p>
          <a:p>
            <a:pPr lvl="1">
              <a:lnSpc>
                <a:spcPct val="90000"/>
              </a:lnSpc>
              <a:buClr>
                <a:schemeClr val="accent2"/>
              </a:buClr>
            </a:pPr>
            <a:r>
              <a:rPr lang="en-US" altLang="en-US" sz="2400" dirty="0"/>
              <a:t>You identify everything that changes for a particular cause and put them all together</a:t>
            </a:r>
            <a:endParaRPr lang="en-US" altLang="en-US" b="1" dirty="0"/>
          </a:p>
          <a:p>
            <a:pPr marL="0" indent="0">
              <a:buNone/>
            </a:pPr>
            <a:endParaRPr lang="en-US" dirty="0"/>
          </a:p>
        </p:txBody>
      </p:sp>
      <p:sp>
        <p:nvSpPr>
          <p:cNvPr id="4" name="Date Placeholder 3">
            <a:extLst>
              <a:ext uri="{FF2B5EF4-FFF2-40B4-BE49-F238E27FC236}">
                <a16:creationId xmlns:a16="http://schemas.microsoft.com/office/drawing/2014/main" id="{CCD6D587-12B2-07FF-E158-39A6CCF836D0}"/>
              </a:ext>
            </a:extLst>
          </p:cNvPr>
          <p:cNvSpPr>
            <a:spLocks noGrp="1"/>
          </p:cNvSpPr>
          <p:nvPr>
            <p:ph type="dt" sz="half" idx="10"/>
          </p:nvPr>
        </p:nvSpPr>
        <p:spPr/>
        <p:txBody>
          <a:bodyPr/>
          <a:lstStyle/>
          <a:p>
            <a:fld id="{16217CDC-60E5-480F-B542-779037833443}" type="datetime1">
              <a:rPr lang="nb-NO" smtClean="0"/>
              <a:t>29.03.2023</a:t>
            </a:fld>
            <a:endParaRPr lang="en-US" dirty="0"/>
          </a:p>
        </p:txBody>
      </p:sp>
      <p:sp>
        <p:nvSpPr>
          <p:cNvPr id="5" name="Footer Placeholder 4">
            <a:extLst>
              <a:ext uri="{FF2B5EF4-FFF2-40B4-BE49-F238E27FC236}">
                <a16:creationId xmlns:a16="http://schemas.microsoft.com/office/drawing/2014/main" id="{B6885BC1-0C48-18FE-EE8B-4B739B691670}"/>
              </a:ext>
            </a:extLst>
          </p:cNvPr>
          <p:cNvSpPr>
            <a:spLocks noGrp="1"/>
          </p:cNvSpPr>
          <p:nvPr>
            <p:ph type="ftr" sz="quarter" idx="11"/>
          </p:nvPr>
        </p:nvSpPr>
        <p:spPr/>
        <p:txBody>
          <a:bodyPr/>
          <a:lstStyle/>
          <a:p>
            <a:r>
              <a:rPr lang="en-US"/>
              <a:t>Chapter 7.3. More on Implementation</a:t>
            </a:r>
          </a:p>
        </p:txBody>
      </p:sp>
      <p:sp>
        <p:nvSpPr>
          <p:cNvPr id="6" name="Slide Number Placeholder 5">
            <a:extLst>
              <a:ext uri="{FF2B5EF4-FFF2-40B4-BE49-F238E27FC236}">
                <a16:creationId xmlns:a16="http://schemas.microsoft.com/office/drawing/2014/main" id="{8D1CAD94-4106-C07B-B5FB-A8359E1A0218}"/>
              </a:ext>
            </a:extLst>
          </p:cNvPr>
          <p:cNvSpPr>
            <a:spLocks noGrp="1"/>
          </p:cNvSpPr>
          <p:nvPr>
            <p:ph type="sldNum" sz="quarter" idx="12"/>
          </p:nvPr>
        </p:nvSpPr>
        <p:spPr/>
        <p:txBody>
          <a:bodyPr/>
          <a:lstStyle/>
          <a:p>
            <a:fld id="{EC33B370-F672-B743-B3AF-248A63C17270}" type="slidenum">
              <a:rPr lang="en-US" smtClean="0"/>
              <a:pPr/>
              <a:t>31</a:t>
            </a:fld>
            <a:endParaRPr lang="en-US"/>
          </a:p>
        </p:txBody>
      </p:sp>
    </p:spTree>
    <p:extLst>
      <p:ext uri="{BB962C8B-B14F-4D97-AF65-F5344CB8AC3E}">
        <p14:creationId xmlns:p14="http://schemas.microsoft.com/office/powerpoint/2010/main" val="2016155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13D5-B5EF-4594-A1B3-A2CF1206C8B9}"/>
              </a:ext>
            </a:extLst>
          </p:cNvPr>
          <p:cNvSpPr>
            <a:spLocks noGrp="1"/>
          </p:cNvSpPr>
          <p:nvPr>
            <p:ph type="title"/>
          </p:nvPr>
        </p:nvSpPr>
        <p:spPr/>
        <p:txBody>
          <a:bodyPr/>
          <a:lstStyle/>
          <a:p>
            <a:r>
              <a:rPr lang="en-US"/>
              <a:t>Increase cohesion</a:t>
            </a:r>
          </a:p>
        </p:txBody>
      </p:sp>
      <p:sp>
        <p:nvSpPr>
          <p:cNvPr id="3" name="Content Placeholder 2">
            <a:extLst>
              <a:ext uri="{FF2B5EF4-FFF2-40B4-BE49-F238E27FC236}">
                <a16:creationId xmlns:a16="http://schemas.microsoft.com/office/drawing/2014/main" id="{15137D5F-C6B7-474F-9524-D473E4D69598}"/>
              </a:ext>
            </a:extLst>
          </p:cNvPr>
          <p:cNvSpPr>
            <a:spLocks noGrp="1"/>
          </p:cNvSpPr>
          <p:nvPr>
            <p:ph idx="1"/>
          </p:nvPr>
        </p:nvSpPr>
        <p:spPr>
          <a:xfrm>
            <a:off x="1981200" y="1600202"/>
            <a:ext cx="8229600" cy="1972815"/>
          </a:xfrm>
        </p:spPr>
        <p:txBody>
          <a:bodyPr>
            <a:normAutofit lnSpcReduction="10000"/>
          </a:bodyPr>
          <a:lstStyle/>
          <a:p>
            <a:pPr>
              <a:lnSpc>
                <a:spcPct val="90000"/>
              </a:lnSpc>
              <a:spcBef>
                <a:spcPct val="0"/>
              </a:spcBef>
              <a:buClr>
                <a:schemeClr val="accent2"/>
              </a:buClr>
            </a:pPr>
            <a:r>
              <a:rPr lang="en-US" b="1"/>
              <a:t>Feature envy</a:t>
            </a:r>
          </a:p>
          <a:p>
            <a:pPr lvl="1">
              <a:lnSpc>
                <a:spcPct val="90000"/>
              </a:lnSpc>
              <a:buClr>
                <a:schemeClr val="accent2"/>
              </a:buClr>
            </a:pPr>
            <a:r>
              <a:rPr lang="en-US" sz="2400"/>
              <a:t>A function in one module spends more time communicating with functions or data inside another module than it does within its own module.</a:t>
            </a:r>
          </a:p>
          <a:p>
            <a:pPr lvl="1">
              <a:lnSpc>
                <a:spcPct val="90000"/>
              </a:lnSpc>
              <a:buClr>
                <a:schemeClr val="accent2"/>
              </a:buClr>
            </a:pPr>
            <a:r>
              <a:rPr lang="en-US" sz="2400"/>
              <a:t>Move function to give it a dream home</a:t>
            </a:r>
          </a:p>
          <a:p>
            <a:pPr marL="457200" lvl="1" indent="0">
              <a:buClr>
                <a:schemeClr val="accent2"/>
              </a:buClr>
              <a:buNone/>
            </a:pPr>
            <a:endParaRPr lang="en-US" sz="2400"/>
          </a:p>
          <a:p>
            <a:pPr marL="457200" lvl="1" indent="0">
              <a:buClr>
                <a:schemeClr val="accent2"/>
              </a:buClr>
              <a:buNone/>
            </a:pPr>
            <a:endParaRPr lang="en-US" sz="2400" b="1"/>
          </a:p>
        </p:txBody>
      </p:sp>
      <p:pic>
        <p:nvPicPr>
          <p:cNvPr id="10" name="Picture 9">
            <a:extLst>
              <a:ext uri="{FF2B5EF4-FFF2-40B4-BE49-F238E27FC236}">
                <a16:creationId xmlns:a16="http://schemas.microsoft.com/office/drawing/2014/main" id="{EDD1DFA2-E18F-40E0-8380-82036071D90C}"/>
              </a:ext>
            </a:extLst>
          </p:cNvPr>
          <p:cNvPicPr>
            <a:picLocks noChangeAspect="1"/>
          </p:cNvPicPr>
          <p:nvPr/>
        </p:nvPicPr>
        <p:blipFill>
          <a:blip r:embed="rId3"/>
          <a:stretch>
            <a:fillRect/>
          </a:stretch>
        </p:blipFill>
        <p:spPr>
          <a:xfrm>
            <a:off x="1630290" y="3597654"/>
            <a:ext cx="4470187" cy="2794361"/>
          </a:xfrm>
          <a:prstGeom prst="rect">
            <a:avLst/>
          </a:prstGeom>
        </p:spPr>
      </p:pic>
      <p:grpSp>
        <p:nvGrpSpPr>
          <p:cNvPr id="13" name="Group 12">
            <a:extLst>
              <a:ext uri="{FF2B5EF4-FFF2-40B4-BE49-F238E27FC236}">
                <a16:creationId xmlns:a16="http://schemas.microsoft.com/office/drawing/2014/main" id="{774EFB6D-3661-413C-8C8D-3107C319C82C}"/>
              </a:ext>
            </a:extLst>
          </p:cNvPr>
          <p:cNvGrpSpPr/>
          <p:nvPr/>
        </p:nvGrpSpPr>
        <p:grpSpPr>
          <a:xfrm>
            <a:off x="5843973" y="3803009"/>
            <a:ext cx="4470187" cy="2191140"/>
            <a:chOff x="4319972" y="3803009"/>
            <a:chExt cx="4470187" cy="2191140"/>
          </a:xfrm>
        </p:grpSpPr>
        <p:sp>
          <p:nvSpPr>
            <p:cNvPr id="11" name="Arrow: Right 10">
              <a:extLst>
                <a:ext uri="{FF2B5EF4-FFF2-40B4-BE49-F238E27FC236}">
                  <a16:creationId xmlns:a16="http://schemas.microsoft.com/office/drawing/2014/main" id="{8E5D43DF-93EB-4069-BE35-D4C226F02442}"/>
                </a:ext>
              </a:extLst>
            </p:cNvPr>
            <p:cNvSpPr/>
            <p:nvPr/>
          </p:nvSpPr>
          <p:spPr>
            <a:xfrm>
              <a:off x="4319972" y="4725144"/>
              <a:ext cx="504056" cy="43204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32A522-0332-47AC-8598-E52B6A43ED9D}"/>
                </a:ext>
              </a:extLst>
            </p:cNvPr>
            <p:cNvPicPr>
              <a:picLocks noChangeAspect="1"/>
            </p:cNvPicPr>
            <p:nvPr/>
          </p:nvPicPr>
          <p:blipFill>
            <a:blip r:embed="rId4"/>
            <a:stretch>
              <a:fillRect/>
            </a:stretch>
          </p:blipFill>
          <p:spPr>
            <a:xfrm>
              <a:off x="4811204" y="3803009"/>
              <a:ext cx="3978955" cy="2191140"/>
            </a:xfrm>
            <a:prstGeom prst="rect">
              <a:avLst/>
            </a:prstGeom>
          </p:spPr>
        </p:pic>
      </p:grpSp>
      <p:sp>
        <p:nvSpPr>
          <p:cNvPr id="14" name="Rectangle 13">
            <a:extLst>
              <a:ext uri="{FF2B5EF4-FFF2-40B4-BE49-F238E27FC236}">
                <a16:creationId xmlns:a16="http://schemas.microsoft.com/office/drawing/2014/main" id="{5FFA6498-7369-4E5F-90A2-D3117A7C2042}"/>
              </a:ext>
            </a:extLst>
          </p:cNvPr>
          <p:cNvSpPr/>
          <p:nvPr/>
        </p:nvSpPr>
        <p:spPr>
          <a:xfrm>
            <a:off x="2011787" y="6047319"/>
            <a:ext cx="8412109" cy="369332"/>
          </a:xfrm>
          <a:prstGeom prst="rect">
            <a:avLst/>
          </a:prstGeom>
        </p:spPr>
        <p:txBody>
          <a:bodyPr wrap="square">
            <a:spAutoFit/>
          </a:bodyPr>
          <a:lstStyle/>
          <a:p>
            <a:r>
              <a:rPr lang="en-US"/>
              <a:t>https://waog.wordpress.com/2014/08/25/code-smell-feature-envy/</a:t>
            </a:r>
          </a:p>
        </p:txBody>
      </p:sp>
      <p:sp>
        <p:nvSpPr>
          <p:cNvPr id="4" name="Date Placeholder 3">
            <a:extLst>
              <a:ext uri="{FF2B5EF4-FFF2-40B4-BE49-F238E27FC236}">
                <a16:creationId xmlns:a16="http://schemas.microsoft.com/office/drawing/2014/main" id="{2F9978C2-D57D-8C8D-3032-ADA4E226AA27}"/>
              </a:ext>
            </a:extLst>
          </p:cNvPr>
          <p:cNvSpPr>
            <a:spLocks noGrp="1"/>
          </p:cNvSpPr>
          <p:nvPr>
            <p:ph type="dt" sz="half" idx="10"/>
          </p:nvPr>
        </p:nvSpPr>
        <p:spPr/>
        <p:txBody>
          <a:bodyPr/>
          <a:lstStyle/>
          <a:p>
            <a:fld id="{8F1443D1-1579-4A4B-B12E-7B4FC0880465}" type="datetime1">
              <a:rPr lang="nb-NO" smtClean="0"/>
              <a:t>29.03.2023</a:t>
            </a:fld>
            <a:endParaRPr lang="en-US" dirty="0"/>
          </a:p>
        </p:txBody>
      </p:sp>
      <p:sp>
        <p:nvSpPr>
          <p:cNvPr id="5" name="Footer Placeholder 4">
            <a:extLst>
              <a:ext uri="{FF2B5EF4-FFF2-40B4-BE49-F238E27FC236}">
                <a16:creationId xmlns:a16="http://schemas.microsoft.com/office/drawing/2014/main" id="{A5245589-5899-5E99-60BF-846DEBCC977B}"/>
              </a:ext>
            </a:extLst>
          </p:cNvPr>
          <p:cNvSpPr>
            <a:spLocks noGrp="1"/>
          </p:cNvSpPr>
          <p:nvPr>
            <p:ph type="ftr" sz="quarter" idx="11"/>
          </p:nvPr>
        </p:nvSpPr>
        <p:spPr/>
        <p:txBody>
          <a:bodyPr/>
          <a:lstStyle/>
          <a:p>
            <a:r>
              <a:rPr lang="en-US"/>
              <a:t>Chapter 7.3. More on Implementation</a:t>
            </a:r>
          </a:p>
        </p:txBody>
      </p:sp>
      <p:sp>
        <p:nvSpPr>
          <p:cNvPr id="6" name="Slide Number Placeholder 5">
            <a:extLst>
              <a:ext uri="{FF2B5EF4-FFF2-40B4-BE49-F238E27FC236}">
                <a16:creationId xmlns:a16="http://schemas.microsoft.com/office/drawing/2014/main" id="{186A6044-A3A0-D6FA-2070-7F1502FC5BF3}"/>
              </a:ext>
            </a:extLst>
          </p:cNvPr>
          <p:cNvSpPr>
            <a:spLocks noGrp="1"/>
          </p:cNvSpPr>
          <p:nvPr>
            <p:ph type="sldNum" sz="quarter" idx="12"/>
          </p:nvPr>
        </p:nvSpPr>
        <p:spPr/>
        <p:txBody>
          <a:bodyPr/>
          <a:lstStyle/>
          <a:p>
            <a:fld id="{EC33B370-F672-B743-B3AF-248A63C17270}" type="slidenum">
              <a:rPr lang="en-US" smtClean="0"/>
              <a:pPr/>
              <a:t>32</a:t>
            </a:fld>
            <a:endParaRPr lang="en-US"/>
          </a:p>
        </p:txBody>
      </p:sp>
    </p:spTree>
    <p:extLst>
      <p:ext uri="{BB962C8B-B14F-4D97-AF65-F5344CB8AC3E}">
        <p14:creationId xmlns:p14="http://schemas.microsoft.com/office/powerpoint/2010/main" val="144368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13D5-B5EF-4594-A1B3-A2CF1206C8B9}"/>
              </a:ext>
            </a:extLst>
          </p:cNvPr>
          <p:cNvSpPr>
            <a:spLocks noGrp="1"/>
          </p:cNvSpPr>
          <p:nvPr>
            <p:ph type="title"/>
          </p:nvPr>
        </p:nvSpPr>
        <p:spPr/>
        <p:txBody>
          <a:bodyPr/>
          <a:lstStyle/>
          <a:p>
            <a:r>
              <a:rPr lang="en-US"/>
              <a:t>Increase cohesion (</a:t>
            </a:r>
            <a:r>
              <a:rPr lang="en-US" err="1"/>
              <a:t>Cont</a:t>
            </a:r>
            <a:r>
              <a:rPr lang="en-US"/>
              <a:t>’)</a:t>
            </a:r>
          </a:p>
        </p:txBody>
      </p:sp>
      <p:sp>
        <p:nvSpPr>
          <p:cNvPr id="4" name="Rectangle 3">
            <a:extLst>
              <a:ext uri="{FF2B5EF4-FFF2-40B4-BE49-F238E27FC236}">
                <a16:creationId xmlns:a16="http://schemas.microsoft.com/office/drawing/2014/main" id="{02B2FB16-CD19-43D9-A2DD-7B0FC5185C27}"/>
              </a:ext>
            </a:extLst>
          </p:cNvPr>
          <p:cNvSpPr/>
          <p:nvPr/>
        </p:nvSpPr>
        <p:spPr>
          <a:xfrm>
            <a:off x="1703512" y="3789040"/>
            <a:ext cx="4104456" cy="100811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r>
              <a:rPr lang="en-US">
                <a:solidFill>
                  <a:schemeClr val="tx1"/>
                </a:solidFill>
              </a:rPr>
              <a:t>int low = </a:t>
            </a:r>
            <a:r>
              <a:rPr lang="en-US" err="1">
                <a:solidFill>
                  <a:srgbClr val="FF0000"/>
                </a:solidFill>
              </a:rPr>
              <a:t>daysTempRange</a:t>
            </a:r>
            <a:r>
              <a:rPr lang="en-US">
                <a:solidFill>
                  <a:srgbClr val="FF0000"/>
                </a:solidFill>
              </a:rPr>
              <a:t>().</a:t>
            </a:r>
            <a:r>
              <a:rPr lang="en-US" err="1">
                <a:solidFill>
                  <a:srgbClr val="FF0000"/>
                </a:solidFill>
              </a:rPr>
              <a:t>getLow</a:t>
            </a:r>
            <a:r>
              <a:rPr lang="en-US">
                <a:solidFill>
                  <a:srgbClr val="FF0000"/>
                </a:solidFill>
              </a:rPr>
              <a:t>();</a:t>
            </a:r>
          </a:p>
          <a:p>
            <a:r>
              <a:rPr lang="en-US">
                <a:solidFill>
                  <a:schemeClr val="tx1"/>
                </a:solidFill>
              </a:rPr>
              <a:t>int high = </a:t>
            </a:r>
            <a:r>
              <a:rPr lang="en-US" err="1">
                <a:solidFill>
                  <a:srgbClr val="FF0000"/>
                </a:solidFill>
              </a:rPr>
              <a:t>daysTempRange</a:t>
            </a:r>
            <a:r>
              <a:rPr lang="en-US">
                <a:solidFill>
                  <a:srgbClr val="FF0000"/>
                </a:solidFill>
              </a:rPr>
              <a:t>().</a:t>
            </a:r>
            <a:r>
              <a:rPr lang="en-US" err="1">
                <a:solidFill>
                  <a:srgbClr val="FF0000"/>
                </a:solidFill>
              </a:rPr>
              <a:t>getHigh</a:t>
            </a:r>
            <a:r>
              <a:rPr lang="en-US">
                <a:solidFill>
                  <a:srgbClr val="FF0000"/>
                </a:solidFill>
              </a:rPr>
              <a:t>();</a:t>
            </a:r>
          </a:p>
          <a:p>
            <a:r>
              <a:rPr lang="en-US" err="1">
                <a:solidFill>
                  <a:schemeClr val="tx1"/>
                </a:solidFill>
              </a:rPr>
              <a:t>withinPlan</a:t>
            </a:r>
            <a:r>
              <a:rPr lang="en-US">
                <a:solidFill>
                  <a:schemeClr val="tx1"/>
                </a:solidFill>
              </a:rPr>
              <a:t> = </a:t>
            </a:r>
            <a:r>
              <a:rPr lang="en-US" err="1">
                <a:solidFill>
                  <a:schemeClr val="tx1"/>
                </a:solidFill>
              </a:rPr>
              <a:t>plan.withinRange</a:t>
            </a:r>
            <a:r>
              <a:rPr lang="en-US">
                <a:solidFill>
                  <a:schemeClr val="tx1"/>
                </a:solidFill>
              </a:rPr>
              <a:t>(low, high);</a:t>
            </a:r>
          </a:p>
        </p:txBody>
      </p:sp>
      <p:grpSp>
        <p:nvGrpSpPr>
          <p:cNvPr id="8" name="Group 7">
            <a:extLst>
              <a:ext uri="{FF2B5EF4-FFF2-40B4-BE49-F238E27FC236}">
                <a16:creationId xmlns:a16="http://schemas.microsoft.com/office/drawing/2014/main" id="{B7103D37-B985-453F-8171-7A874389C2B8}"/>
              </a:ext>
            </a:extLst>
          </p:cNvPr>
          <p:cNvGrpSpPr/>
          <p:nvPr/>
        </p:nvGrpSpPr>
        <p:grpSpPr>
          <a:xfrm>
            <a:off x="5807968" y="3796262"/>
            <a:ext cx="4608512" cy="1008112"/>
            <a:chOff x="4283968" y="5445224"/>
            <a:chExt cx="4608512" cy="1008112"/>
          </a:xfrm>
        </p:grpSpPr>
        <p:sp>
          <p:nvSpPr>
            <p:cNvPr id="5" name="Arrow: Right 4">
              <a:extLst>
                <a:ext uri="{FF2B5EF4-FFF2-40B4-BE49-F238E27FC236}">
                  <a16:creationId xmlns:a16="http://schemas.microsoft.com/office/drawing/2014/main" id="{311FC723-AB42-4685-8D85-6791781CE8F1}"/>
                </a:ext>
              </a:extLst>
            </p:cNvPr>
            <p:cNvSpPr/>
            <p:nvPr/>
          </p:nvSpPr>
          <p:spPr>
            <a:xfrm>
              <a:off x="4283968" y="5733256"/>
              <a:ext cx="504056" cy="43204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BC628C4-8752-40A3-916A-14D33AA7CF83}"/>
                </a:ext>
              </a:extLst>
            </p:cNvPr>
            <p:cNvSpPr/>
            <p:nvPr/>
          </p:nvSpPr>
          <p:spPr>
            <a:xfrm>
              <a:off x="4788024" y="5445224"/>
              <a:ext cx="4104456" cy="100811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r>
                <a:rPr lang="en-US" err="1">
                  <a:solidFill>
                    <a:schemeClr val="tx1"/>
                  </a:solidFill>
                </a:rPr>
                <a:t>withinPlan</a:t>
              </a:r>
              <a:r>
                <a:rPr lang="en-US">
                  <a:solidFill>
                    <a:schemeClr val="tx1"/>
                  </a:solidFill>
                </a:rPr>
                <a:t> = </a:t>
              </a:r>
              <a:r>
                <a:rPr lang="en-US" err="1">
                  <a:solidFill>
                    <a:schemeClr val="tx1"/>
                  </a:solidFill>
                </a:rPr>
                <a:t>plan.withinRange</a:t>
              </a:r>
              <a:r>
                <a:rPr lang="en-US">
                  <a:solidFill>
                    <a:schemeClr val="tx1"/>
                  </a:solidFill>
                </a:rPr>
                <a:t>(</a:t>
              </a:r>
              <a:r>
                <a:rPr lang="en-US" err="1">
                  <a:solidFill>
                    <a:srgbClr val="FF0000"/>
                  </a:solidFill>
                </a:rPr>
                <a:t>daysTempRange</a:t>
              </a:r>
              <a:r>
                <a:rPr lang="en-US">
                  <a:solidFill>
                    <a:srgbClr val="FF0000"/>
                  </a:solidFill>
                </a:rPr>
                <a:t>()</a:t>
              </a:r>
              <a:r>
                <a:rPr lang="en-US">
                  <a:solidFill>
                    <a:schemeClr val="tx1"/>
                  </a:solidFill>
                </a:rPr>
                <a:t>);</a:t>
              </a:r>
            </a:p>
          </p:txBody>
        </p:sp>
      </p:grpSp>
      <p:sp>
        <p:nvSpPr>
          <p:cNvPr id="7" name="Rectangle 6">
            <a:extLst>
              <a:ext uri="{FF2B5EF4-FFF2-40B4-BE49-F238E27FC236}">
                <a16:creationId xmlns:a16="http://schemas.microsoft.com/office/drawing/2014/main" id="{1BBC4C4F-5DC5-4105-B5C9-E05B951B6814}"/>
              </a:ext>
            </a:extLst>
          </p:cNvPr>
          <p:cNvSpPr/>
          <p:nvPr/>
        </p:nvSpPr>
        <p:spPr>
          <a:xfrm>
            <a:off x="2001148" y="1743923"/>
            <a:ext cx="8280920" cy="1569660"/>
          </a:xfrm>
          <a:prstGeom prst="rect">
            <a:avLst/>
          </a:prstGeom>
        </p:spPr>
        <p:txBody>
          <a:bodyPr wrap="square">
            <a:spAutoFit/>
          </a:bodyPr>
          <a:lstStyle/>
          <a:p>
            <a:pPr marL="342900" indent="-342900">
              <a:lnSpc>
                <a:spcPct val="90000"/>
              </a:lnSpc>
              <a:buClr>
                <a:schemeClr val="accent2"/>
              </a:buClr>
              <a:buFont typeface="Arial" panose="020B0604020202020204" pitchFamily="34" charset="0"/>
              <a:buChar char="•"/>
            </a:pPr>
            <a:r>
              <a:rPr lang="en-US" sz="2400" b="1">
                <a:latin typeface="Arial"/>
                <a:cs typeface="Arial"/>
              </a:rPr>
              <a:t>Data clumps</a:t>
            </a:r>
          </a:p>
          <a:p>
            <a:pPr marL="742950" lvl="1" indent="-285750">
              <a:lnSpc>
                <a:spcPct val="90000"/>
              </a:lnSpc>
              <a:spcBef>
                <a:spcPct val="20000"/>
              </a:spcBef>
              <a:buClr>
                <a:schemeClr val="accent2"/>
              </a:buClr>
              <a:buFont typeface="Arial" panose="020B0604020202020204" pitchFamily="34" charset="0"/>
              <a:buChar char="–"/>
            </a:pPr>
            <a:r>
              <a:rPr lang="en-US" sz="2400">
                <a:latin typeface="Arial"/>
                <a:cs typeface="Arial"/>
              </a:rPr>
              <a:t>Bunches of data often hang around together</a:t>
            </a:r>
          </a:p>
          <a:p>
            <a:pPr marL="742950" lvl="1" indent="-285750">
              <a:lnSpc>
                <a:spcPct val="90000"/>
              </a:lnSpc>
              <a:spcBef>
                <a:spcPct val="20000"/>
              </a:spcBef>
              <a:buClr>
                <a:schemeClr val="accent2"/>
              </a:buClr>
              <a:buFont typeface="Arial" panose="020B0604020202020204" pitchFamily="34" charset="0"/>
              <a:buChar char="–"/>
            </a:pPr>
            <a:r>
              <a:rPr lang="en-US" sz="2400">
                <a:latin typeface="Arial"/>
                <a:cs typeface="Arial"/>
              </a:rPr>
              <a:t>Consolidate the data together, e.g., </a:t>
            </a:r>
            <a:r>
              <a:rPr lang="en-US" altLang="en-US" sz="2400">
                <a:latin typeface="Arial"/>
                <a:cs typeface="Arial"/>
              </a:rPr>
              <a:t>Introduce Parameter Object or </a:t>
            </a:r>
            <a:r>
              <a:rPr lang="en-US" sz="2400">
                <a:latin typeface="Arial"/>
                <a:cs typeface="Arial"/>
              </a:rPr>
              <a:t>Preserve Whole Object</a:t>
            </a:r>
            <a:endParaRPr lang="en-US" altLang="en-US" sz="2400">
              <a:latin typeface="Arial"/>
              <a:cs typeface="Arial"/>
            </a:endParaRPr>
          </a:p>
        </p:txBody>
      </p:sp>
      <p:sp>
        <p:nvSpPr>
          <p:cNvPr id="3" name="Date Placeholder 2">
            <a:extLst>
              <a:ext uri="{FF2B5EF4-FFF2-40B4-BE49-F238E27FC236}">
                <a16:creationId xmlns:a16="http://schemas.microsoft.com/office/drawing/2014/main" id="{BB3386F7-1407-7C62-2762-A05A1C0C214E}"/>
              </a:ext>
            </a:extLst>
          </p:cNvPr>
          <p:cNvSpPr>
            <a:spLocks noGrp="1"/>
          </p:cNvSpPr>
          <p:nvPr>
            <p:ph type="dt" sz="half" idx="10"/>
          </p:nvPr>
        </p:nvSpPr>
        <p:spPr/>
        <p:txBody>
          <a:bodyPr/>
          <a:lstStyle/>
          <a:p>
            <a:fld id="{43258E2F-8DA4-43DE-BB58-47E2083180AC}" type="datetime1">
              <a:rPr lang="nb-NO" smtClean="0"/>
              <a:t>29.03.2023</a:t>
            </a:fld>
            <a:endParaRPr lang="en-US" dirty="0"/>
          </a:p>
        </p:txBody>
      </p:sp>
      <p:sp>
        <p:nvSpPr>
          <p:cNvPr id="9" name="Footer Placeholder 8">
            <a:extLst>
              <a:ext uri="{FF2B5EF4-FFF2-40B4-BE49-F238E27FC236}">
                <a16:creationId xmlns:a16="http://schemas.microsoft.com/office/drawing/2014/main" id="{3EAC6DAD-DCB7-6B40-055B-4B9921D54BC2}"/>
              </a:ext>
            </a:extLst>
          </p:cNvPr>
          <p:cNvSpPr>
            <a:spLocks noGrp="1"/>
          </p:cNvSpPr>
          <p:nvPr>
            <p:ph type="ftr" sz="quarter" idx="11"/>
          </p:nvPr>
        </p:nvSpPr>
        <p:spPr/>
        <p:txBody>
          <a:bodyPr/>
          <a:lstStyle/>
          <a:p>
            <a:r>
              <a:rPr lang="en-US"/>
              <a:t>Chapter 7.3. More on Implementation</a:t>
            </a:r>
          </a:p>
        </p:txBody>
      </p:sp>
      <p:sp>
        <p:nvSpPr>
          <p:cNvPr id="10" name="Slide Number Placeholder 9">
            <a:extLst>
              <a:ext uri="{FF2B5EF4-FFF2-40B4-BE49-F238E27FC236}">
                <a16:creationId xmlns:a16="http://schemas.microsoft.com/office/drawing/2014/main" id="{745758EF-5FBF-11D9-1858-287F652F6209}"/>
              </a:ext>
            </a:extLst>
          </p:cNvPr>
          <p:cNvSpPr>
            <a:spLocks noGrp="1"/>
          </p:cNvSpPr>
          <p:nvPr>
            <p:ph type="sldNum" sz="quarter" idx="12"/>
          </p:nvPr>
        </p:nvSpPr>
        <p:spPr/>
        <p:txBody>
          <a:bodyPr/>
          <a:lstStyle/>
          <a:p>
            <a:fld id="{EC33B370-F672-B743-B3AF-248A63C17270}" type="slidenum">
              <a:rPr lang="en-US" smtClean="0"/>
              <a:pPr/>
              <a:t>33</a:t>
            </a:fld>
            <a:endParaRPr lang="en-US"/>
          </a:p>
        </p:txBody>
      </p:sp>
    </p:spTree>
    <p:extLst>
      <p:ext uri="{BB962C8B-B14F-4D97-AF65-F5344CB8AC3E}">
        <p14:creationId xmlns:p14="http://schemas.microsoft.com/office/powerpoint/2010/main" val="54924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AC4B-7A35-43D3-9C28-9C4AA11ACF14}"/>
              </a:ext>
            </a:extLst>
          </p:cNvPr>
          <p:cNvSpPr>
            <a:spLocks noGrp="1"/>
          </p:cNvSpPr>
          <p:nvPr>
            <p:ph type="title"/>
          </p:nvPr>
        </p:nvSpPr>
        <p:spPr/>
        <p:txBody>
          <a:bodyPr/>
          <a:lstStyle/>
          <a:p>
            <a:r>
              <a:rPr lang="en-US" altLang="en-US"/>
              <a:t>Primitive Obsession</a:t>
            </a:r>
            <a:endParaRPr lang="en-US"/>
          </a:p>
        </p:txBody>
      </p:sp>
      <p:sp>
        <p:nvSpPr>
          <p:cNvPr id="3" name="Content Placeholder 2">
            <a:extLst>
              <a:ext uri="{FF2B5EF4-FFF2-40B4-BE49-F238E27FC236}">
                <a16:creationId xmlns:a16="http://schemas.microsoft.com/office/drawing/2014/main" id="{F47682E6-397E-4F23-B704-28DD0DBF2510}"/>
              </a:ext>
            </a:extLst>
          </p:cNvPr>
          <p:cNvSpPr>
            <a:spLocks noGrp="1"/>
          </p:cNvSpPr>
          <p:nvPr>
            <p:ph idx="1"/>
          </p:nvPr>
        </p:nvSpPr>
        <p:spPr/>
        <p:txBody>
          <a:bodyPr/>
          <a:lstStyle/>
          <a:p>
            <a:r>
              <a:rPr lang="en-US"/>
              <a:t>Primitive fields are basic built-in building blocks of a language, e.g., int, string, or constants</a:t>
            </a:r>
          </a:p>
          <a:p>
            <a:endParaRPr lang="en-US"/>
          </a:p>
          <a:p>
            <a:r>
              <a:rPr lang="en-US"/>
              <a:t>Primitive Obsession is when the code relies too much on primitives and when uses primitive types to represent an object in a domain</a:t>
            </a:r>
          </a:p>
        </p:txBody>
      </p:sp>
      <p:sp>
        <p:nvSpPr>
          <p:cNvPr id="4" name="Date Placeholder 3">
            <a:extLst>
              <a:ext uri="{FF2B5EF4-FFF2-40B4-BE49-F238E27FC236}">
                <a16:creationId xmlns:a16="http://schemas.microsoft.com/office/drawing/2014/main" id="{240FE55F-A70E-B8A9-B06E-45EE97D4FCA5}"/>
              </a:ext>
            </a:extLst>
          </p:cNvPr>
          <p:cNvSpPr>
            <a:spLocks noGrp="1"/>
          </p:cNvSpPr>
          <p:nvPr>
            <p:ph type="dt" sz="half" idx="10"/>
          </p:nvPr>
        </p:nvSpPr>
        <p:spPr/>
        <p:txBody>
          <a:bodyPr/>
          <a:lstStyle/>
          <a:p>
            <a:fld id="{41CABC01-5AE6-4EB4-BE05-07FBC6FC9053}" type="datetime1">
              <a:rPr lang="nb-NO" smtClean="0"/>
              <a:t>29.03.2023</a:t>
            </a:fld>
            <a:endParaRPr lang="en-US" dirty="0"/>
          </a:p>
        </p:txBody>
      </p:sp>
      <p:sp>
        <p:nvSpPr>
          <p:cNvPr id="5" name="Footer Placeholder 4">
            <a:extLst>
              <a:ext uri="{FF2B5EF4-FFF2-40B4-BE49-F238E27FC236}">
                <a16:creationId xmlns:a16="http://schemas.microsoft.com/office/drawing/2014/main" id="{3F4676AC-7C70-2430-F77E-D5E430874458}"/>
              </a:ext>
            </a:extLst>
          </p:cNvPr>
          <p:cNvSpPr>
            <a:spLocks noGrp="1"/>
          </p:cNvSpPr>
          <p:nvPr>
            <p:ph type="ftr" sz="quarter" idx="11"/>
          </p:nvPr>
        </p:nvSpPr>
        <p:spPr/>
        <p:txBody>
          <a:bodyPr/>
          <a:lstStyle/>
          <a:p>
            <a:r>
              <a:rPr lang="en-US"/>
              <a:t>Chapter 7.3. More on Implementation</a:t>
            </a:r>
          </a:p>
        </p:txBody>
      </p:sp>
      <p:sp>
        <p:nvSpPr>
          <p:cNvPr id="6" name="Slide Number Placeholder 5">
            <a:extLst>
              <a:ext uri="{FF2B5EF4-FFF2-40B4-BE49-F238E27FC236}">
                <a16:creationId xmlns:a16="http://schemas.microsoft.com/office/drawing/2014/main" id="{21782EED-061D-9FF0-C7F0-1FB4DBC8E5A6}"/>
              </a:ext>
            </a:extLst>
          </p:cNvPr>
          <p:cNvSpPr>
            <a:spLocks noGrp="1"/>
          </p:cNvSpPr>
          <p:nvPr>
            <p:ph type="sldNum" sz="quarter" idx="12"/>
          </p:nvPr>
        </p:nvSpPr>
        <p:spPr/>
        <p:txBody>
          <a:bodyPr/>
          <a:lstStyle/>
          <a:p>
            <a:fld id="{EC33B370-F672-B743-B3AF-248A63C17270}" type="slidenum">
              <a:rPr lang="en-US" smtClean="0"/>
              <a:pPr/>
              <a:t>34</a:t>
            </a:fld>
            <a:endParaRPr lang="en-US"/>
          </a:p>
        </p:txBody>
      </p:sp>
    </p:spTree>
    <p:extLst>
      <p:ext uri="{BB962C8B-B14F-4D97-AF65-F5344CB8AC3E}">
        <p14:creationId xmlns:p14="http://schemas.microsoft.com/office/powerpoint/2010/main" val="427379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7AE710F-1F06-41E7-8548-7AE33BDC8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526" y="60391"/>
            <a:ext cx="8460940" cy="6092766"/>
          </a:xfrm>
          <a:prstGeom prst="rect">
            <a:avLst/>
          </a:prstGeom>
        </p:spPr>
      </p:pic>
      <p:sp>
        <p:nvSpPr>
          <p:cNvPr id="4" name="Rectangle 3">
            <a:extLst>
              <a:ext uri="{FF2B5EF4-FFF2-40B4-BE49-F238E27FC236}">
                <a16:creationId xmlns:a16="http://schemas.microsoft.com/office/drawing/2014/main" id="{789781DC-8263-4BAA-ACAE-55C95F304DF6}"/>
              </a:ext>
            </a:extLst>
          </p:cNvPr>
          <p:cNvSpPr/>
          <p:nvPr/>
        </p:nvSpPr>
        <p:spPr>
          <a:xfrm>
            <a:off x="6023992" y="302257"/>
            <a:ext cx="4104456" cy="12961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The address is defined as an array.</a:t>
            </a:r>
          </a:p>
          <a:p>
            <a:pPr algn="ctr"/>
            <a:r>
              <a:rPr lang="en-US"/>
              <a:t>Every time we need the address we will have to hard code it</a:t>
            </a:r>
          </a:p>
        </p:txBody>
      </p:sp>
      <p:cxnSp>
        <p:nvCxnSpPr>
          <p:cNvPr id="6" name="Straight Arrow Connector 5">
            <a:extLst>
              <a:ext uri="{FF2B5EF4-FFF2-40B4-BE49-F238E27FC236}">
                <a16:creationId xmlns:a16="http://schemas.microsoft.com/office/drawing/2014/main" id="{E0CA48CF-671C-44A2-B225-CE08B1EC6FD5}"/>
              </a:ext>
            </a:extLst>
          </p:cNvPr>
          <p:cNvCxnSpPr/>
          <p:nvPr/>
        </p:nvCxnSpPr>
        <p:spPr>
          <a:xfrm flipH="1">
            <a:off x="4611294" y="704843"/>
            <a:ext cx="1386154" cy="3600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B9DEF73C-6A6C-4285-BC1B-1FF89E510828}"/>
              </a:ext>
            </a:extLst>
          </p:cNvPr>
          <p:cNvCxnSpPr>
            <a:stCxn id="4" idx="1"/>
          </p:cNvCxnSpPr>
          <p:nvPr/>
        </p:nvCxnSpPr>
        <p:spPr>
          <a:xfrm flipH="1">
            <a:off x="4349806" y="950329"/>
            <a:ext cx="1674186" cy="25145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BD73F6CF-363C-4DC1-B194-C2DFB815730D}"/>
              </a:ext>
            </a:extLst>
          </p:cNvPr>
          <p:cNvSpPr/>
          <p:nvPr/>
        </p:nvSpPr>
        <p:spPr>
          <a:xfrm>
            <a:off x="1807822" y="6176906"/>
            <a:ext cx="8860178" cy="369332"/>
          </a:xfrm>
          <a:prstGeom prst="rect">
            <a:avLst/>
          </a:prstGeom>
        </p:spPr>
        <p:txBody>
          <a:bodyPr wrap="square">
            <a:spAutoFit/>
          </a:bodyPr>
          <a:lstStyle/>
          <a:p>
            <a:r>
              <a:rPr lang="en-US"/>
              <a:t>https://codeburst.io/write-clean-code-and-get-rid-of-code-smells-aea271f30318</a:t>
            </a:r>
          </a:p>
        </p:txBody>
      </p:sp>
      <p:sp>
        <p:nvSpPr>
          <p:cNvPr id="2" name="Date Placeholder 1">
            <a:extLst>
              <a:ext uri="{FF2B5EF4-FFF2-40B4-BE49-F238E27FC236}">
                <a16:creationId xmlns:a16="http://schemas.microsoft.com/office/drawing/2014/main" id="{AA15BE44-661F-EDE8-7F93-8729A24B5F18}"/>
              </a:ext>
            </a:extLst>
          </p:cNvPr>
          <p:cNvSpPr>
            <a:spLocks noGrp="1"/>
          </p:cNvSpPr>
          <p:nvPr>
            <p:ph type="dt" sz="half" idx="10"/>
          </p:nvPr>
        </p:nvSpPr>
        <p:spPr/>
        <p:txBody>
          <a:bodyPr/>
          <a:lstStyle/>
          <a:p>
            <a:fld id="{27D773C7-1711-4CED-9ADD-F7EC06FA7D39}" type="datetime1">
              <a:rPr lang="nb-NO" smtClean="0"/>
              <a:t>29.03.2023</a:t>
            </a:fld>
            <a:endParaRPr lang="en-US" dirty="0"/>
          </a:p>
        </p:txBody>
      </p:sp>
      <p:sp>
        <p:nvSpPr>
          <p:cNvPr id="5" name="Footer Placeholder 4">
            <a:extLst>
              <a:ext uri="{FF2B5EF4-FFF2-40B4-BE49-F238E27FC236}">
                <a16:creationId xmlns:a16="http://schemas.microsoft.com/office/drawing/2014/main" id="{26A0C11C-325E-6E93-8950-4F6FDDBC25A4}"/>
              </a:ext>
            </a:extLst>
          </p:cNvPr>
          <p:cNvSpPr>
            <a:spLocks noGrp="1"/>
          </p:cNvSpPr>
          <p:nvPr>
            <p:ph type="ftr" sz="quarter" idx="11"/>
          </p:nvPr>
        </p:nvSpPr>
        <p:spPr/>
        <p:txBody>
          <a:bodyPr/>
          <a:lstStyle/>
          <a:p>
            <a:r>
              <a:rPr lang="en-US"/>
              <a:t>Chapter 7.3. More on Implementation</a:t>
            </a:r>
          </a:p>
        </p:txBody>
      </p:sp>
      <p:sp>
        <p:nvSpPr>
          <p:cNvPr id="7" name="Slide Number Placeholder 6">
            <a:extLst>
              <a:ext uri="{FF2B5EF4-FFF2-40B4-BE49-F238E27FC236}">
                <a16:creationId xmlns:a16="http://schemas.microsoft.com/office/drawing/2014/main" id="{95C24290-8A5F-06C6-23D1-82FD76FEB786}"/>
              </a:ext>
            </a:extLst>
          </p:cNvPr>
          <p:cNvSpPr>
            <a:spLocks noGrp="1"/>
          </p:cNvSpPr>
          <p:nvPr>
            <p:ph type="sldNum" sz="quarter" idx="12"/>
          </p:nvPr>
        </p:nvSpPr>
        <p:spPr/>
        <p:txBody>
          <a:bodyPr/>
          <a:lstStyle/>
          <a:p>
            <a:fld id="{EC33B370-F672-B743-B3AF-248A63C17270}" type="slidenum">
              <a:rPr lang="en-US" smtClean="0"/>
              <a:pPr/>
              <a:t>35</a:t>
            </a:fld>
            <a:endParaRPr lang="en-US"/>
          </a:p>
        </p:txBody>
      </p:sp>
    </p:spTree>
    <p:extLst>
      <p:ext uri="{BB962C8B-B14F-4D97-AF65-F5344CB8AC3E}">
        <p14:creationId xmlns:p14="http://schemas.microsoft.com/office/powerpoint/2010/main" val="1517542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6FC9953-8335-4E49-AAF6-36209B4A70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512" y="332657"/>
            <a:ext cx="8568952" cy="5656169"/>
          </a:xfrm>
          <a:prstGeom prst="rect">
            <a:avLst/>
          </a:prstGeom>
        </p:spPr>
      </p:pic>
      <p:sp>
        <p:nvSpPr>
          <p:cNvPr id="4" name="Rectangle 3">
            <a:extLst>
              <a:ext uri="{FF2B5EF4-FFF2-40B4-BE49-F238E27FC236}">
                <a16:creationId xmlns:a16="http://schemas.microsoft.com/office/drawing/2014/main" id="{F396C8AA-2697-4FE7-A8BA-A7EFFE436591}"/>
              </a:ext>
            </a:extLst>
          </p:cNvPr>
          <p:cNvSpPr/>
          <p:nvPr/>
        </p:nvSpPr>
        <p:spPr>
          <a:xfrm>
            <a:off x="1807822" y="6154432"/>
            <a:ext cx="8860178" cy="369332"/>
          </a:xfrm>
          <a:prstGeom prst="rect">
            <a:avLst/>
          </a:prstGeom>
        </p:spPr>
        <p:txBody>
          <a:bodyPr wrap="square">
            <a:spAutoFit/>
          </a:bodyPr>
          <a:lstStyle/>
          <a:p>
            <a:r>
              <a:rPr lang="en-US"/>
              <a:t>https://codeburst.io/write-clean-code-and-get-rid-of-code-smells-aea271f30318</a:t>
            </a:r>
          </a:p>
        </p:txBody>
      </p:sp>
      <p:sp>
        <p:nvSpPr>
          <p:cNvPr id="5" name="Rectangle 4">
            <a:extLst>
              <a:ext uri="{FF2B5EF4-FFF2-40B4-BE49-F238E27FC236}">
                <a16:creationId xmlns:a16="http://schemas.microsoft.com/office/drawing/2014/main" id="{B20342EB-88DA-4151-8E14-7C5FABB93D86}"/>
              </a:ext>
            </a:extLst>
          </p:cNvPr>
          <p:cNvSpPr/>
          <p:nvPr/>
        </p:nvSpPr>
        <p:spPr>
          <a:xfrm>
            <a:off x="6023697" y="620688"/>
            <a:ext cx="4104456" cy="12961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We create a new class called Address</a:t>
            </a:r>
          </a:p>
          <a:p>
            <a:pPr algn="ctr"/>
            <a:r>
              <a:rPr lang="en-US"/>
              <a:t>Every time we need to add/edit an address we hit the Address class</a:t>
            </a:r>
          </a:p>
        </p:txBody>
      </p:sp>
      <p:cxnSp>
        <p:nvCxnSpPr>
          <p:cNvPr id="7" name="Straight Arrow Connector 6">
            <a:extLst>
              <a:ext uri="{FF2B5EF4-FFF2-40B4-BE49-F238E27FC236}">
                <a16:creationId xmlns:a16="http://schemas.microsoft.com/office/drawing/2014/main" id="{A1187A75-E836-4381-8101-F7EC06F08957}"/>
              </a:ext>
            </a:extLst>
          </p:cNvPr>
          <p:cNvCxnSpPr/>
          <p:nvPr/>
        </p:nvCxnSpPr>
        <p:spPr>
          <a:xfrm flipH="1" flipV="1">
            <a:off x="2999656" y="548680"/>
            <a:ext cx="2988332" cy="7200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Date Placeholder 1">
            <a:extLst>
              <a:ext uri="{FF2B5EF4-FFF2-40B4-BE49-F238E27FC236}">
                <a16:creationId xmlns:a16="http://schemas.microsoft.com/office/drawing/2014/main" id="{8FD6B98F-2B42-D05B-1815-75A1C32A3481}"/>
              </a:ext>
            </a:extLst>
          </p:cNvPr>
          <p:cNvSpPr>
            <a:spLocks noGrp="1"/>
          </p:cNvSpPr>
          <p:nvPr>
            <p:ph type="dt" sz="half" idx="10"/>
          </p:nvPr>
        </p:nvSpPr>
        <p:spPr/>
        <p:txBody>
          <a:bodyPr/>
          <a:lstStyle/>
          <a:p>
            <a:fld id="{D8C1FAFB-8A7D-4DD0-9742-4F4C5812FB94}" type="datetime1">
              <a:rPr lang="nb-NO" smtClean="0"/>
              <a:t>29.03.2023</a:t>
            </a:fld>
            <a:endParaRPr lang="en-US" dirty="0"/>
          </a:p>
        </p:txBody>
      </p:sp>
      <p:sp>
        <p:nvSpPr>
          <p:cNvPr id="6" name="Footer Placeholder 5">
            <a:extLst>
              <a:ext uri="{FF2B5EF4-FFF2-40B4-BE49-F238E27FC236}">
                <a16:creationId xmlns:a16="http://schemas.microsoft.com/office/drawing/2014/main" id="{4FCDF99A-037F-F244-E346-353022B46029}"/>
              </a:ext>
            </a:extLst>
          </p:cNvPr>
          <p:cNvSpPr>
            <a:spLocks noGrp="1"/>
          </p:cNvSpPr>
          <p:nvPr>
            <p:ph type="ftr" sz="quarter" idx="11"/>
          </p:nvPr>
        </p:nvSpPr>
        <p:spPr/>
        <p:txBody>
          <a:bodyPr/>
          <a:lstStyle/>
          <a:p>
            <a:r>
              <a:rPr lang="en-US"/>
              <a:t>Chapter 7.3. More on Implementation</a:t>
            </a:r>
          </a:p>
        </p:txBody>
      </p:sp>
      <p:sp>
        <p:nvSpPr>
          <p:cNvPr id="8" name="Slide Number Placeholder 7">
            <a:extLst>
              <a:ext uri="{FF2B5EF4-FFF2-40B4-BE49-F238E27FC236}">
                <a16:creationId xmlns:a16="http://schemas.microsoft.com/office/drawing/2014/main" id="{2E19E0BA-2AC9-4044-E81D-6F57CB8E50F2}"/>
              </a:ext>
            </a:extLst>
          </p:cNvPr>
          <p:cNvSpPr>
            <a:spLocks noGrp="1"/>
          </p:cNvSpPr>
          <p:nvPr>
            <p:ph type="sldNum" sz="quarter" idx="12"/>
          </p:nvPr>
        </p:nvSpPr>
        <p:spPr/>
        <p:txBody>
          <a:bodyPr/>
          <a:lstStyle/>
          <a:p>
            <a:fld id="{EC33B370-F672-B743-B3AF-248A63C17270}" type="slidenum">
              <a:rPr lang="en-US" smtClean="0"/>
              <a:pPr/>
              <a:t>36</a:t>
            </a:fld>
            <a:endParaRPr lang="en-US"/>
          </a:p>
        </p:txBody>
      </p:sp>
    </p:spTree>
    <p:extLst>
      <p:ext uri="{BB962C8B-B14F-4D97-AF65-F5344CB8AC3E}">
        <p14:creationId xmlns:p14="http://schemas.microsoft.com/office/powerpoint/2010/main" val="1325998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DC6A8-1758-3FFA-79E9-4E531D3B34E8}"/>
              </a:ext>
            </a:extLst>
          </p:cNvPr>
          <p:cNvSpPr>
            <a:spLocks noGrp="1"/>
          </p:cNvSpPr>
          <p:nvPr>
            <p:ph type="title"/>
          </p:nvPr>
        </p:nvSpPr>
        <p:spPr/>
        <p:txBody>
          <a:bodyPr/>
          <a:lstStyle/>
          <a:p>
            <a:r>
              <a:rPr lang="nb-NO" dirty="0" err="1"/>
              <a:t>Exercise</a:t>
            </a:r>
            <a:endParaRPr lang="nb-NO" dirty="0"/>
          </a:p>
        </p:txBody>
      </p:sp>
      <p:sp>
        <p:nvSpPr>
          <p:cNvPr id="3" name="Content Placeholder 2">
            <a:extLst>
              <a:ext uri="{FF2B5EF4-FFF2-40B4-BE49-F238E27FC236}">
                <a16:creationId xmlns:a16="http://schemas.microsoft.com/office/drawing/2014/main" id="{D1FEB751-AA3F-ACEA-BA97-D10714B24416}"/>
              </a:ext>
            </a:extLst>
          </p:cNvPr>
          <p:cNvSpPr>
            <a:spLocks noGrp="1"/>
          </p:cNvSpPr>
          <p:nvPr>
            <p:ph idx="1"/>
          </p:nvPr>
        </p:nvSpPr>
        <p:spPr/>
        <p:txBody>
          <a:bodyPr/>
          <a:lstStyle/>
          <a:p>
            <a:r>
              <a:rPr lang="nb-NO" dirty="0">
                <a:hlinkClick r:id="rId2"/>
              </a:rPr>
              <a:t>https://github.com/anhn/co3001_code_refactoring_lecture</a:t>
            </a:r>
            <a:r>
              <a:rPr lang="nb-NO" dirty="0"/>
              <a:t> </a:t>
            </a:r>
          </a:p>
        </p:txBody>
      </p:sp>
      <p:sp>
        <p:nvSpPr>
          <p:cNvPr id="4" name="Date Placeholder 3">
            <a:extLst>
              <a:ext uri="{FF2B5EF4-FFF2-40B4-BE49-F238E27FC236}">
                <a16:creationId xmlns:a16="http://schemas.microsoft.com/office/drawing/2014/main" id="{47367C3B-54EA-44C3-BA55-0314A8B02ADA}"/>
              </a:ext>
            </a:extLst>
          </p:cNvPr>
          <p:cNvSpPr>
            <a:spLocks noGrp="1"/>
          </p:cNvSpPr>
          <p:nvPr>
            <p:ph type="dt" sz="half" idx="10"/>
          </p:nvPr>
        </p:nvSpPr>
        <p:spPr/>
        <p:txBody>
          <a:bodyPr/>
          <a:lstStyle/>
          <a:p>
            <a:pPr eaLnBrk="1" latinLnBrk="0" hangingPunct="1"/>
            <a:fld id="{64713450-BB53-4293-AEC2-47A495BDBD06}" type="datetime1">
              <a:rPr lang="nb-NO" smtClean="0"/>
              <a:t>29.03.2023</a:t>
            </a:fld>
            <a:endParaRPr lang="en-US"/>
          </a:p>
        </p:txBody>
      </p:sp>
      <p:sp>
        <p:nvSpPr>
          <p:cNvPr id="5" name="Footer Placeholder 4">
            <a:extLst>
              <a:ext uri="{FF2B5EF4-FFF2-40B4-BE49-F238E27FC236}">
                <a16:creationId xmlns:a16="http://schemas.microsoft.com/office/drawing/2014/main" id="{DE6344E4-E88A-C863-9AB6-F3F3B504A6A2}"/>
              </a:ext>
            </a:extLst>
          </p:cNvPr>
          <p:cNvSpPr>
            <a:spLocks noGrp="1"/>
          </p:cNvSpPr>
          <p:nvPr>
            <p:ph type="ftr" sz="quarter" idx="11"/>
          </p:nvPr>
        </p:nvSpPr>
        <p:spPr/>
        <p:txBody>
          <a:bodyPr/>
          <a:lstStyle/>
          <a:p>
            <a:pPr>
              <a:defRPr/>
            </a:pPr>
            <a:r>
              <a:rPr lang="fr-FR"/>
              <a:t>Chapter 7.3. More on Implementation</a:t>
            </a:r>
            <a:endParaRPr lang="en-AU"/>
          </a:p>
        </p:txBody>
      </p:sp>
      <p:sp>
        <p:nvSpPr>
          <p:cNvPr id="6" name="Slide Number Placeholder 5">
            <a:extLst>
              <a:ext uri="{FF2B5EF4-FFF2-40B4-BE49-F238E27FC236}">
                <a16:creationId xmlns:a16="http://schemas.microsoft.com/office/drawing/2014/main" id="{014BFA3A-55FA-ECF4-3D34-2D2CE5158DD9}"/>
              </a:ext>
            </a:extLst>
          </p:cNvPr>
          <p:cNvSpPr>
            <a:spLocks noGrp="1"/>
          </p:cNvSpPr>
          <p:nvPr>
            <p:ph type="sldNum" sz="quarter" idx="12"/>
          </p:nvPr>
        </p:nvSpPr>
        <p:spPr/>
        <p:txBody>
          <a:bodyPr/>
          <a:lstStyle/>
          <a:p>
            <a:pPr>
              <a:defRPr/>
            </a:pPr>
            <a:fld id="{958E74C3-62C2-46AF-942D-53E7E0CA0864}" type="slidenum">
              <a:rPr lang="en-AU" smtClean="0"/>
              <a:pPr>
                <a:defRPr/>
              </a:pPr>
              <a:t>37</a:t>
            </a:fld>
            <a:endParaRPr lang="en-AU"/>
          </a:p>
        </p:txBody>
      </p:sp>
    </p:spTree>
    <p:extLst>
      <p:ext uri="{BB962C8B-B14F-4D97-AF65-F5344CB8AC3E}">
        <p14:creationId xmlns:p14="http://schemas.microsoft.com/office/powerpoint/2010/main" val="203347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inspection?</a:t>
            </a:r>
          </a:p>
        </p:txBody>
      </p:sp>
      <p:sp>
        <p:nvSpPr>
          <p:cNvPr id="3" name="Content Placeholder 2"/>
          <p:cNvSpPr>
            <a:spLocks noGrp="1"/>
          </p:cNvSpPr>
          <p:nvPr>
            <p:ph idx="1"/>
          </p:nvPr>
        </p:nvSpPr>
        <p:spPr/>
        <p:txBody>
          <a:bodyPr/>
          <a:lstStyle/>
          <a:p>
            <a:r>
              <a:rPr lang="en-US" sz="2800" dirty="0"/>
              <a:t>Visual examination of software product</a:t>
            </a:r>
          </a:p>
          <a:p>
            <a:endParaRPr lang="en-US" sz="2800" dirty="0"/>
          </a:p>
          <a:p>
            <a:r>
              <a:rPr lang="en-US" sz="2800" dirty="0"/>
              <a:t>Identify software anomalies</a:t>
            </a:r>
          </a:p>
          <a:p>
            <a:pPr lvl="1"/>
            <a:r>
              <a:rPr lang="en-US" sz="2400" dirty="0"/>
              <a:t>Errors</a:t>
            </a:r>
          </a:p>
          <a:p>
            <a:pPr lvl="1"/>
            <a:r>
              <a:rPr lang="en-US" sz="2400" dirty="0"/>
              <a:t>Code smells</a:t>
            </a:r>
          </a:p>
          <a:p>
            <a:pPr lvl="1"/>
            <a:r>
              <a:rPr lang="en-US" sz="2400" dirty="0"/>
              <a:t>Deviations from specifications</a:t>
            </a:r>
          </a:p>
          <a:p>
            <a:pPr lvl="1"/>
            <a:r>
              <a:rPr lang="en-US" sz="2400" dirty="0"/>
              <a:t>Deviations from standards</a:t>
            </a:r>
          </a:p>
          <a:p>
            <a:pPr lvl="2"/>
            <a:r>
              <a:rPr lang="nb-NO" dirty="0"/>
              <a:t>E</a:t>
            </a:r>
            <a:r>
              <a:rPr lang="en-US" dirty="0"/>
              <a:t>.g., Java code conventions</a:t>
            </a:r>
          </a:p>
          <a:p>
            <a:pPr marL="914400" lvl="2" indent="0">
              <a:buNone/>
            </a:pPr>
            <a:r>
              <a:rPr lang="en-US" dirty="0">
                <a:hlinkClick r:id="rId2"/>
              </a:rPr>
              <a:t>www.oracle.com/technetwork/java/codeconventions-150003.pdf</a:t>
            </a:r>
            <a:endParaRPr lang="en-US" dirty="0"/>
          </a:p>
          <a:p>
            <a:pPr marL="457200" lvl="1" indent="0">
              <a:buNone/>
            </a:pPr>
            <a:endParaRPr lang="en-US" dirty="0"/>
          </a:p>
        </p:txBody>
      </p:sp>
      <p:sp>
        <p:nvSpPr>
          <p:cNvPr id="4" name="Date Placeholder 3">
            <a:extLst>
              <a:ext uri="{FF2B5EF4-FFF2-40B4-BE49-F238E27FC236}">
                <a16:creationId xmlns:a16="http://schemas.microsoft.com/office/drawing/2014/main" id="{816AE4A4-E890-1532-8B18-E0314F8B1A4B}"/>
              </a:ext>
            </a:extLst>
          </p:cNvPr>
          <p:cNvSpPr>
            <a:spLocks noGrp="1"/>
          </p:cNvSpPr>
          <p:nvPr>
            <p:ph type="dt" sz="half" idx="10"/>
          </p:nvPr>
        </p:nvSpPr>
        <p:spPr/>
        <p:txBody>
          <a:bodyPr/>
          <a:lstStyle/>
          <a:p>
            <a:fld id="{1D8A6026-FDF3-48D8-98E0-02889C6EC785}" type="datetime1">
              <a:rPr lang="nb-NO" smtClean="0"/>
              <a:t>29.03.2023</a:t>
            </a:fld>
            <a:endParaRPr lang="en-US" dirty="0"/>
          </a:p>
        </p:txBody>
      </p:sp>
      <p:sp>
        <p:nvSpPr>
          <p:cNvPr id="5" name="Footer Placeholder 4">
            <a:extLst>
              <a:ext uri="{FF2B5EF4-FFF2-40B4-BE49-F238E27FC236}">
                <a16:creationId xmlns:a16="http://schemas.microsoft.com/office/drawing/2014/main" id="{8C98818D-5801-0CCE-ACCC-FA679B0AE29B}"/>
              </a:ext>
            </a:extLst>
          </p:cNvPr>
          <p:cNvSpPr>
            <a:spLocks noGrp="1"/>
          </p:cNvSpPr>
          <p:nvPr>
            <p:ph type="ftr" sz="quarter" idx="11"/>
          </p:nvPr>
        </p:nvSpPr>
        <p:spPr/>
        <p:txBody>
          <a:bodyPr/>
          <a:lstStyle/>
          <a:p>
            <a:r>
              <a:rPr lang="en-US"/>
              <a:t>Chapter 7.3. More on Implementation</a:t>
            </a:r>
          </a:p>
        </p:txBody>
      </p:sp>
      <p:sp>
        <p:nvSpPr>
          <p:cNvPr id="6" name="Slide Number Placeholder 5">
            <a:extLst>
              <a:ext uri="{FF2B5EF4-FFF2-40B4-BE49-F238E27FC236}">
                <a16:creationId xmlns:a16="http://schemas.microsoft.com/office/drawing/2014/main" id="{C07D9BBB-9CB7-6F70-1D8A-22C43527A9C2}"/>
              </a:ext>
            </a:extLst>
          </p:cNvPr>
          <p:cNvSpPr>
            <a:spLocks noGrp="1"/>
          </p:cNvSpPr>
          <p:nvPr>
            <p:ph type="sldNum" sz="quarter" idx="12"/>
          </p:nvPr>
        </p:nvSpPr>
        <p:spPr/>
        <p:txBody>
          <a:bodyPr/>
          <a:lstStyle/>
          <a:p>
            <a:fld id="{EC33B370-F672-B743-B3AF-248A63C17270}" type="slidenum">
              <a:rPr lang="en-US" smtClean="0"/>
              <a:pPr/>
              <a:t>38</a:t>
            </a:fld>
            <a:endParaRPr lang="en-US"/>
          </a:p>
        </p:txBody>
      </p:sp>
    </p:spTree>
    <p:extLst>
      <p:ext uri="{BB962C8B-B14F-4D97-AF65-F5344CB8AC3E}">
        <p14:creationId xmlns:p14="http://schemas.microsoft.com/office/powerpoint/2010/main" val="1872780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do we need inspection?</a:t>
            </a:r>
          </a:p>
        </p:txBody>
      </p:sp>
      <p:sp>
        <p:nvSpPr>
          <p:cNvPr id="3" name="Content Placeholder 2"/>
          <p:cNvSpPr>
            <a:spLocks noGrp="1"/>
          </p:cNvSpPr>
          <p:nvPr>
            <p:ph idx="1"/>
          </p:nvPr>
        </p:nvSpPr>
        <p:spPr/>
        <p:txBody>
          <a:bodyPr>
            <a:normAutofit fontScale="92500" lnSpcReduction="10000"/>
          </a:bodyPr>
          <a:lstStyle/>
          <a:p>
            <a:r>
              <a:rPr lang="en-US"/>
              <a:t>Many software artifacts cannot be verified by running tests, e.g., </a:t>
            </a:r>
          </a:p>
          <a:p>
            <a:pPr lvl="1"/>
            <a:r>
              <a:rPr lang="en-US"/>
              <a:t>Requirement specification</a:t>
            </a:r>
          </a:p>
          <a:p>
            <a:pPr lvl="1"/>
            <a:r>
              <a:rPr lang="en-US"/>
              <a:t>Design</a:t>
            </a:r>
          </a:p>
          <a:p>
            <a:pPr lvl="1"/>
            <a:r>
              <a:rPr lang="en-US" altLang="nb-NO">
                <a:latin typeface="Arial" panose="020B0604020202020204" pitchFamily="34" charset="0"/>
                <a:cs typeface="Arial" panose="020B0604020202020204" pitchFamily="34" charset="0"/>
              </a:rPr>
              <a:t>Pseudocode</a:t>
            </a:r>
            <a:endParaRPr lang="en-US"/>
          </a:p>
          <a:p>
            <a:pPr lvl="1"/>
            <a:r>
              <a:rPr lang="en-US"/>
              <a:t>User manual</a:t>
            </a:r>
          </a:p>
          <a:p>
            <a:pPr lvl="1"/>
            <a:endParaRPr lang="en-US"/>
          </a:p>
          <a:p>
            <a:r>
              <a:rPr lang="en-US"/>
              <a:t>Inspection reduces defect rates</a:t>
            </a:r>
          </a:p>
          <a:p>
            <a:r>
              <a:rPr lang="en-US"/>
              <a:t>Inspection complements testing </a:t>
            </a:r>
          </a:p>
          <a:p>
            <a:r>
              <a:rPr lang="en-US"/>
              <a:t>Inspection identifies code smells</a:t>
            </a:r>
          </a:p>
          <a:p>
            <a:r>
              <a:rPr lang="en-US"/>
              <a:t>Inspection provides additional benefits</a:t>
            </a:r>
          </a:p>
          <a:p>
            <a:endParaRPr lang="en-US"/>
          </a:p>
        </p:txBody>
      </p:sp>
      <p:sp>
        <p:nvSpPr>
          <p:cNvPr id="4" name="Date Placeholder 3">
            <a:extLst>
              <a:ext uri="{FF2B5EF4-FFF2-40B4-BE49-F238E27FC236}">
                <a16:creationId xmlns:a16="http://schemas.microsoft.com/office/drawing/2014/main" id="{CB116667-EAEB-306B-221A-B86E0EEF3FEF}"/>
              </a:ext>
            </a:extLst>
          </p:cNvPr>
          <p:cNvSpPr>
            <a:spLocks noGrp="1"/>
          </p:cNvSpPr>
          <p:nvPr>
            <p:ph type="dt" sz="half" idx="10"/>
          </p:nvPr>
        </p:nvSpPr>
        <p:spPr/>
        <p:txBody>
          <a:bodyPr/>
          <a:lstStyle/>
          <a:p>
            <a:fld id="{40FA0BFF-5D7E-470C-AB5D-67B80BA5B33F}" type="datetime1">
              <a:rPr lang="nb-NO" smtClean="0"/>
              <a:t>29.03.2023</a:t>
            </a:fld>
            <a:endParaRPr lang="en-US" dirty="0"/>
          </a:p>
        </p:txBody>
      </p:sp>
      <p:sp>
        <p:nvSpPr>
          <p:cNvPr id="5" name="Footer Placeholder 4">
            <a:extLst>
              <a:ext uri="{FF2B5EF4-FFF2-40B4-BE49-F238E27FC236}">
                <a16:creationId xmlns:a16="http://schemas.microsoft.com/office/drawing/2014/main" id="{95EE6020-772A-AE98-F2CD-EB0A863BDE9B}"/>
              </a:ext>
            </a:extLst>
          </p:cNvPr>
          <p:cNvSpPr>
            <a:spLocks noGrp="1"/>
          </p:cNvSpPr>
          <p:nvPr>
            <p:ph type="ftr" sz="quarter" idx="11"/>
          </p:nvPr>
        </p:nvSpPr>
        <p:spPr/>
        <p:txBody>
          <a:bodyPr/>
          <a:lstStyle/>
          <a:p>
            <a:r>
              <a:rPr lang="en-US"/>
              <a:t>Chapter 7.3. More on Implementation</a:t>
            </a:r>
          </a:p>
        </p:txBody>
      </p:sp>
      <p:sp>
        <p:nvSpPr>
          <p:cNvPr id="6" name="Slide Number Placeholder 5">
            <a:extLst>
              <a:ext uri="{FF2B5EF4-FFF2-40B4-BE49-F238E27FC236}">
                <a16:creationId xmlns:a16="http://schemas.microsoft.com/office/drawing/2014/main" id="{B0139A7E-63BC-71DA-0F06-95E08C677CF8}"/>
              </a:ext>
            </a:extLst>
          </p:cNvPr>
          <p:cNvSpPr>
            <a:spLocks noGrp="1"/>
          </p:cNvSpPr>
          <p:nvPr>
            <p:ph type="sldNum" sz="quarter" idx="12"/>
          </p:nvPr>
        </p:nvSpPr>
        <p:spPr/>
        <p:txBody>
          <a:bodyPr/>
          <a:lstStyle/>
          <a:p>
            <a:fld id="{EC33B370-F672-B743-B3AF-248A63C17270}" type="slidenum">
              <a:rPr lang="en-US" smtClean="0"/>
              <a:pPr/>
              <a:t>39</a:t>
            </a:fld>
            <a:endParaRPr lang="en-US"/>
          </a:p>
        </p:txBody>
      </p:sp>
    </p:spTree>
    <p:extLst>
      <p:ext uri="{BB962C8B-B14F-4D97-AF65-F5344CB8AC3E}">
        <p14:creationId xmlns:p14="http://schemas.microsoft.com/office/powerpoint/2010/main" val="152434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Golden rule (!?)</a:t>
            </a:r>
          </a:p>
        </p:txBody>
      </p:sp>
      <p:sp>
        <p:nvSpPr>
          <p:cNvPr id="3" name="Content Placeholder 2"/>
          <p:cNvSpPr>
            <a:spLocks noGrp="1"/>
          </p:cNvSpPr>
          <p:nvPr>
            <p:ph idx="1"/>
          </p:nvPr>
        </p:nvSpPr>
        <p:spPr/>
        <p:txBody>
          <a:bodyPr/>
          <a:lstStyle/>
          <a:p>
            <a:r>
              <a:rPr lang="en-US"/>
              <a:t>Requirements to satisfy Customers</a:t>
            </a:r>
          </a:p>
          <a:p>
            <a:r>
              <a:rPr lang="en-US"/>
              <a:t>Design again requirements only</a:t>
            </a:r>
          </a:p>
          <a:p>
            <a:r>
              <a:rPr lang="en-US"/>
              <a:t>Implement again design only</a:t>
            </a:r>
          </a:p>
          <a:p>
            <a:r>
              <a:rPr lang="en-US"/>
              <a:t>Test again design and requirements</a:t>
            </a:r>
            <a:endParaRPr lang="en-US" dirty="0"/>
          </a:p>
        </p:txBody>
      </p:sp>
      <p:sp>
        <p:nvSpPr>
          <p:cNvPr id="4" name="Date Placeholder 3"/>
          <p:cNvSpPr>
            <a:spLocks noGrp="1"/>
          </p:cNvSpPr>
          <p:nvPr>
            <p:ph type="dt" sz="half" idx="10"/>
          </p:nvPr>
        </p:nvSpPr>
        <p:spPr/>
        <p:txBody>
          <a:bodyPr/>
          <a:lstStyle/>
          <a:p>
            <a:fld id="{61BE0C35-E10B-4014-8F68-06CEC72B4AEF}" type="datetime1">
              <a:rPr lang="nb-NO" smtClean="0"/>
              <a:t>29.03.2023</a:t>
            </a:fld>
            <a:endParaRPr lang="en-US"/>
          </a:p>
        </p:txBody>
      </p:sp>
      <p:sp>
        <p:nvSpPr>
          <p:cNvPr id="5" name="Footer Placeholder 4"/>
          <p:cNvSpPr>
            <a:spLocks noGrp="1"/>
          </p:cNvSpPr>
          <p:nvPr>
            <p:ph type="ftr" sz="quarter" idx="11"/>
          </p:nvPr>
        </p:nvSpPr>
        <p:spPr/>
        <p:txBody>
          <a:bodyPr/>
          <a:lstStyle/>
          <a:p>
            <a:r>
              <a:rPr lang="fr-FR"/>
              <a:t>Chapter 7.3. More on Implementation</a:t>
            </a:r>
            <a:endParaRPr lang="en-AU"/>
          </a:p>
        </p:txBody>
      </p:sp>
      <p:sp>
        <p:nvSpPr>
          <p:cNvPr id="6" name="Slide Number Placeholder 5"/>
          <p:cNvSpPr>
            <a:spLocks noGrp="1"/>
          </p:cNvSpPr>
          <p:nvPr>
            <p:ph type="sldNum" sz="quarter" idx="12"/>
          </p:nvPr>
        </p:nvSpPr>
        <p:spPr/>
        <p:txBody>
          <a:bodyPr/>
          <a:lstStyle/>
          <a:p>
            <a:fld id="{958E74C3-62C2-46AF-942D-53E7E0CA0864}" type="slidenum">
              <a:rPr lang="en-AU" smtClean="0"/>
              <a:pPr/>
              <a:t>4</a:t>
            </a:fld>
            <a:endParaRPr lang="en-AU"/>
          </a:p>
        </p:txBody>
      </p:sp>
    </p:spTree>
    <p:extLst>
      <p:ext uri="{BB962C8B-B14F-4D97-AF65-F5344CB8AC3E}">
        <p14:creationId xmlns:p14="http://schemas.microsoft.com/office/powerpoint/2010/main" val="3133358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Inspection finds types of defects different from testing</a:t>
            </a:r>
          </a:p>
        </p:txBody>
      </p:sp>
      <p:graphicFrame>
        <p:nvGraphicFramePr>
          <p:cNvPr id="6" name="Content Placeholder 5"/>
          <p:cNvGraphicFramePr>
            <a:graphicFrameLocks noGrp="1"/>
          </p:cNvGraphicFramePr>
          <p:nvPr>
            <p:ph idx="1"/>
          </p:nvPr>
        </p:nvGraphicFramePr>
        <p:xfrm>
          <a:off x="1946005" y="2996952"/>
          <a:ext cx="8229600" cy="2592288"/>
        </p:xfrm>
        <a:graphic>
          <a:graphicData uri="http://schemas.openxmlformats.org/drawingml/2006/table">
            <a:tbl>
              <a:tblPr firstRow="1" bandRow="1">
                <a:tableStyleId>{5C22544A-7EE6-4342-B048-85BDC9FD1C3A}</a:tableStyleId>
              </a:tblPr>
              <a:tblGrid>
                <a:gridCol w="5158107">
                  <a:extLst>
                    <a:ext uri="{9D8B030D-6E8A-4147-A177-3AD203B41FA5}">
                      <a16:colId xmlns:a16="http://schemas.microsoft.com/office/drawing/2014/main" val="2060008497"/>
                    </a:ext>
                  </a:extLst>
                </a:gridCol>
                <a:gridCol w="1584176">
                  <a:extLst>
                    <a:ext uri="{9D8B030D-6E8A-4147-A177-3AD203B41FA5}">
                      <a16:colId xmlns:a16="http://schemas.microsoft.com/office/drawing/2014/main" val="4062320833"/>
                    </a:ext>
                  </a:extLst>
                </a:gridCol>
                <a:gridCol w="1487317">
                  <a:extLst>
                    <a:ext uri="{9D8B030D-6E8A-4147-A177-3AD203B41FA5}">
                      <a16:colId xmlns:a16="http://schemas.microsoft.com/office/drawing/2014/main" val="4051878696"/>
                    </a:ext>
                  </a:extLst>
                </a:gridCol>
              </a:tblGrid>
              <a:tr h="44933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1"/>
                        <a:t>Some</a:t>
                      </a:r>
                      <a:r>
                        <a:rPr lang="en-US" sz="2000" b="1" baseline="0"/>
                        <a:t> d</a:t>
                      </a:r>
                      <a:r>
                        <a:rPr lang="en-US" sz="2000" b="1"/>
                        <a:t>efect types</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a:t>Testing</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a:t>Inspection</a:t>
                      </a:r>
                    </a:p>
                  </a:txBody>
                  <a:tcPr/>
                </a:tc>
                <a:extLst>
                  <a:ext uri="{0D108BD9-81ED-4DB2-BD59-A6C34878D82A}">
                    <a16:rowId xmlns:a16="http://schemas.microsoft.com/office/drawing/2014/main" val="95210743"/>
                  </a:ext>
                </a:extLst>
              </a:tr>
              <a:tr h="44933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a:t>Uninitialized</a:t>
                      </a:r>
                      <a:r>
                        <a:rPr lang="en-US" sz="2000" baseline="0"/>
                        <a:t> variables</a:t>
                      </a:r>
                      <a:endParaRPr lang="en-US" sz="200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a:t>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a:t>4</a:t>
                      </a:r>
                    </a:p>
                  </a:txBody>
                  <a:tcPr/>
                </a:tc>
                <a:extLst>
                  <a:ext uri="{0D108BD9-81ED-4DB2-BD59-A6C34878D82A}">
                    <a16:rowId xmlns:a16="http://schemas.microsoft.com/office/drawing/2014/main" val="3407723000"/>
                  </a:ext>
                </a:extLst>
              </a:tr>
              <a:tr h="449330">
                <a:tc>
                  <a:txBody>
                    <a:bodyPr/>
                    <a:lstStyle/>
                    <a:p>
                      <a:r>
                        <a:rPr lang="en-US" sz="2000"/>
                        <a:t>Illegal</a:t>
                      </a:r>
                      <a:r>
                        <a:rPr lang="en-US" sz="2000" baseline="0"/>
                        <a:t> behavior, e.g., division by zero</a:t>
                      </a:r>
                      <a:endParaRPr lang="en-US" sz="2000"/>
                    </a:p>
                  </a:txBody>
                  <a:tcPr/>
                </a:tc>
                <a:tc>
                  <a:txBody>
                    <a:bodyPr/>
                    <a:lstStyle/>
                    <a:p>
                      <a:r>
                        <a:rPr lang="en-US" sz="2000"/>
                        <a:t>49</a:t>
                      </a:r>
                    </a:p>
                  </a:txBody>
                  <a:tcPr/>
                </a:tc>
                <a:tc>
                  <a:txBody>
                    <a:bodyPr/>
                    <a:lstStyle/>
                    <a:p>
                      <a:r>
                        <a:rPr lang="en-US" sz="2000"/>
                        <a:t>20</a:t>
                      </a:r>
                    </a:p>
                  </a:txBody>
                  <a:tcPr/>
                </a:tc>
                <a:extLst>
                  <a:ext uri="{0D108BD9-81ED-4DB2-BD59-A6C34878D82A}">
                    <a16:rowId xmlns:a16="http://schemas.microsoft.com/office/drawing/2014/main" val="2870597957"/>
                  </a:ext>
                </a:extLst>
              </a:tr>
              <a:tr h="449330">
                <a:tc>
                  <a:txBody>
                    <a:bodyPr/>
                    <a:lstStyle/>
                    <a:p>
                      <a:r>
                        <a:rPr lang="en-US" sz="2000"/>
                        <a:t>Incorrectly formulated branch conditions</a:t>
                      </a:r>
                    </a:p>
                  </a:txBody>
                  <a:tcPr/>
                </a:tc>
                <a:tc>
                  <a:txBody>
                    <a:bodyPr/>
                    <a:lstStyle/>
                    <a:p>
                      <a:r>
                        <a:rPr lang="en-US" sz="2000"/>
                        <a:t>2</a:t>
                      </a:r>
                    </a:p>
                  </a:txBody>
                  <a:tcPr/>
                </a:tc>
                <a:tc>
                  <a:txBody>
                    <a:bodyPr/>
                    <a:lstStyle/>
                    <a:p>
                      <a:r>
                        <a:rPr lang="en-US" sz="2000"/>
                        <a:t>13</a:t>
                      </a:r>
                    </a:p>
                  </a:txBody>
                  <a:tcPr/>
                </a:tc>
                <a:extLst>
                  <a:ext uri="{0D108BD9-81ED-4DB2-BD59-A6C34878D82A}">
                    <a16:rowId xmlns:a16="http://schemas.microsoft.com/office/drawing/2014/main" val="562003620"/>
                  </a:ext>
                </a:extLst>
              </a:tr>
              <a:tr h="794968">
                <a:tc>
                  <a:txBody>
                    <a:bodyPr/>
                    <a:lstStyle/>
                    <a:p>
                      <a:r>
                        <a:rPr lang="en-US" sz="2000"/>
                        <a:t>Missing branches,</a:t>
                      </a:r>
                      <a:r>
                        <a:rPr lang="en-US" sz="2000" baseline="0"/>
                        <a:t> including both conditionals and their embedded statements</a:t>
                      </a:r>
                      <a:endParaRPr lang="en-US" sz="2000"/>
                    </a:p>
                  </a:txBody>
                  <a:tcPr/>
                </a:tc>
                <a:tc>
                  <a:txBody>
                    <a:bodyPr/>
                    <a:lstStyle/>
                    <a:p>
                      <a:r>
                        <a:rPr lang="en-US" sz="2000"/>
                        <a:t>4</a:t>
                      </a:r>
                    </a:p>
                  </a:txBody>
                  <a:tcPr/>
                </a:tc>
                <a:tc>
                  <a:txBody>
                    <a:bodyPr/>
                    <a:lstStyle/>
                    <a:p>
                      <a:r>
                        <a:rPr lang="en-US" sz="2000"/>
                        <a:t>10</a:t>
                      </a:r>
                    </a:p>
                  </a:txBody>
                  <a:tcPr/>
                </a:tc>
                <a:extLst>
                  <a:ext uri="{0D108BD9-81ED-4DB2-BD59-A6C34878D82A}">
                    <a16:rowId xmlns:a16="http://schemas.microsoft.com/office/drawing/2014/main" val="3909542041"/>
                  </a:ext>
                </a:extLst>
              </a:tr>
            </a:tbl>
          </a:graphicData>
        </a:graphic>
      </p:graphicFrame>
      <p:sp>
        <p:nvSpPr>
          <p:cNvPr id="7" name="TextBox 6"/>
          <p:cNvSpPr txBox="1"/>
          <p:nvPr/>
        </p:nvSpPr>
        <p:spPr>
          <a:xfrm>
            <a:off x="2042864" y="2276872"/>
            <a:ext cx="8260632" cy="400110"/>
          </a:xfrm>
          <a:prstGeom prst="rect">
            <a:avLst/>
          </a:prstGeom>
          <a:noFill/>
        </p:spPr>
        <p:txBody>
          <a:bodyPr wrap="square" rtlCol="0">
            <a:spAutoFit/>
          </a:bodyPr>
          <a:lstStyle/>
          <a:p>
            <a:r>
              <a:rPr lang="en-US" sz="2000"/>
              <a:t>Number of different types of defects detected by testing vs. inspection </a:t>
            </a:r>
            <a:r>
              <a:rPr lang="en-US" sz="2000" baseline="30000"/>
              <a:t>[1]</a:t>
            </a:r>
          </a:p>
        </p:txBody>
      </p:sp>
      <p:sp>
        <p:nvSpPr>
          <p:cNvPr id="3" name="Date Placeholder 2">
            <a:extLst>
              <a:ext uri="{FF2B5EF4-FFF2-40B4-BE49-F238E27FC236}">
                <a16:creationId xmlns:a16="http://schemas.microsoft.com/office/drawing/2014/main" id="{19305F69-20AB-45D4-F36C-2FA367B9CC75}"/>
              </a:ext>
            </a:extLst>
          </p:cNvPr>
          <p:cNvSpPr>
            <a:spLocks noGrp="1"/>
          </p:cNvSpPr>
          <p:nvPr>
            <p:ph type="dt" sz="half" idx="10"/>
          </p:nvPr>
        </p:nvSpPr>
        <p:spPr/>
        <p:txBody>
          <a:bodyPr/>
          <a:lstStyle/>
          <a:p>
            <a:fld id="{5C7664EF-4018-4AB9-8EAE-7F4CCCAE9D34}" type="datetime1">
              <a:rPr lang="nb-NO" smtClean="0"/>
              <a:t>29.03.2023</a:t>
            </a:fld>
            <a:endParaRPr lang="en-US" dirty="0"/>
          </a:p>
        </p:txBody>
      </p:sp>
      <p:sp>
        <p:nvSpPr>
          <p:cNvPr id="4" name="Footer Placeholder 3">
            <a:extLst>
              <a:ext uri="{FF2B5EF4-FFF2-40B4-BE49-F238E27FC236}">
                <a16:creationId xmlns:a16="http://schemas.microsoft.com/office/drawing/2014/main" id="{0EBB33F2-F09D-9761-75BF-BCF89762718C}"/>
              </a:ext>
            </a:extLst>
          </p:cNvPr>
          <p:cNvSpPr>
            <a:spLocks noGrp="1"/>
          </p:cNvSpPr>
          <p:nvPr>
            <p:ph type="ftr" sz="quarter" idx="11"/>
          </p:nvPr>
        </p:nvSpPr>
        <p:spPr/>
        <p:txBody>
          <a:bodyPr/>
          <a:lstStyle/>
          <a:p>
            <a:r>
              <a:rPr lang="en-US"/>
              <a:t>Chapter 7.3. More on Implementation</a:t>
            </a:r>
          </a:p>
        </p:txBody>
      </p:sp>
      <p:sp>
        <p:nvSpPr>
          <p:cNvPr id="5" name="Slide Number Placeholder 4">
            <a:extLst>
              <a:ext uri="{FF2B5EF4-FFF2-40B4-BE49-F238E27FC236}">
                <a16:creationId xmlns:a16="http://schemas.microsoft.com/office/drawing/2014/main" id="{A2D64AF7-4943-C695-5EAA-A8C5045B0534}"/>
              </a:ext>
            </a:extLst>
          </p:cNvPr>
          <p:cNvSpPr>
            <a:spLocks noGrp="1"/>
          </p:cNvSpPr>
          <p:nvPr>
            <p:ph type="sldNum" sz="quarter" idx="12"/>
          </p:nvPr>
        </p:nvSpPr>
        <p:spPr/>
        <p:txBody>
          <a:bodyPr/>
          <a:lstStyle/>
          <a:p>
            <a:fld id="{EC33B370-F672-B743-B3AF-248A63C17270}" type="slidenum">
              <a:rPr lang="en-US" smtClean="0"/>
              <a:pPr/>
              <a:t>40</a:t>
            </a:fld>
            <a:endParaRPr lang="en-US"/>
          </a:p>
        </p:txBody>
      </p:sp>
    </p:spTree>
    <p:extLst>
      <p:ext uri="{BB962C8B-B14F-4D97-AF65-F5344CB8AC3E}">
        <p14:creationId xmlns:p14="http://schemas.microsoft.com/office/powerpoint/2010/main" val="306213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Inspection reduces defect rates</a:t>
            </a:r>
          </a:p>
        </p:txBody>
      </p:sp>
      <p:pic>
        <p:nvPicPr>
          <p:cNvPr id="4" name="Picture 3"/>
          <p:cNvPicPr>
            <a:picLocks noChangeAspect="1"/>
          </p:cNvPicPr>
          <p:nvPr/>
        </p:nvPicPr>
        <p:blipFill>
          <a:blip r:embed="rId2"/>
          <a:stretch>
            <a:fillRect/>
          </a:stretch>
        </p:blipFill>
        <p:spPr>
          <a:xfrm>
            <a:off x="1775520" y="1340768"/>
            <a:ext cx="8315890" cy="5040560"/>
          </a:xfrm>
          <a:prstGeom prst="rect">
            <a:avLst/>
          </a:prstGeom>
        </p:spPr>
      </p:pic>
      <p:grpSp>
        <p:nvGrpSpPr>
          <p:cNvPr id="9" name="Group 8"/>
          <p:cNvGrpSpPr/>
          <p:nvPr/>
        </p:nvGrpSpPr>
        <p:grpSpPr>
          <a:xfrm>
            <a:off x="8328248" y="2031840"/>
            <a:ext cx="504056" cy="965113"/>
            <a:chOff x="6804248" y="2031839"/>
            <a:chExt cx="504056" cy="965113"/>
          </a:xfrm>
        </p:grpSpPr>
        <p:sp>
          <p:nvSpPr>
            <p:cNvPr id="5" name="Oval 4"/>
            <p:cNvSpPr/>
            <p:nvPr/>
          </p:nvSpPr>
          <p:spPr>
            <a:xfrm>
              <a:off x="6804248" y="2708920"/>
              <a:ext cx="504056" cy="28803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6804248" y="2031839"/>
              <a:ext cx="504056" cy="28803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352080" y="3645025"/>
            <a:ext cx="504056" cy="1613185"/>
            <a:chOff x="6828080" y="3645024"/>
            <a:chExt cx="504056" cy="1613185"/>
          </a:xfrm>
        </p:grpSpPr>
        <p:sp>
          <p:nvSpPr>
            <p:cNvPr id="7" name="Oval 6"/>
            <p:cNvSpPr/>
            <p:nvPr/>
          </p:nvSpPr>
          <p:spPr>
            <a:xfrm>
              <a:off x="6828080" y="3645024"/>
              <a:ext cx="504056" cy="288032"/>
            </a:xfrm>
            <a:prstGeom prst="ellipse">
              <a:avLst/>
            </a:prstGeom>
            <a:no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828080" y="4970177"/>
              <a:ext cx="504056" cy="288032"/>
            </a:xfrm>
            <a:prstGeom prst="ellipse">
              <a:avLst/>
            </a:prstGeom>
            <a:no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Date Placeholder 2">
            <a:extLst>
              <a:ext uri="{FF2B5EF4-FFF2-40B4-BE49-F238E27FC236}">
                <a16:creationId xmlns:a16="http://schemas.microsoft.com/office/drawing/2014/main" id="{D967EEC7-1CED-F69F-2642-8A7F44B3D8FC}"/>
              </a:ext>
            </a:extLst>
          </p:cNvPr>
          <p:cNvSpPr>
            <a:spLocks noGrp="1"/>
          </p:cNvSpPr>
          <p:nvPr>
            <p:ph type="dt" sz="half" idx="10"/>
          </p:nvPr>
        </p:nvSpPr>
        <p:spPr/>
        <p:txBody>
          <a:bodyPr/>
          <a:lstStyle/>
          <a:p>
            <a:fld id="{E2739D7A-F3DA-4A73-8E16-5552CE8F14DE}" type="datetime1">
              <a:rPr lang="nb-NO" smtClean="0"/>
              <a:t>29.03.2023</a:t>
            </a:fld>
            <a:endParaRPr lang="en-US" dirty="0"/>
          </a:p>
        </p:txBody>
      </p:sp>
      <p:sp>
        <p:nvSpPr>
          <p:cNvPr id="11" name="Footer Placeholder 10">
            <a:extLst>
              <a:ext uri="{FF2B5EF4-FFF2-40B4-BE49-F238E27FC236}">
                <a16:creationId xmlns:a16="http://schemas.microsoft.com/office/drawing/2014/main" id="{54EC49F6-151F-813F-B22D-ECD568FAF11F}"/>
              </a:ext>
            </a:extLst>
          </p:cNvPr>
          <p:cNvSpPr>
            <a:spLocks noGrp="1"/>
          </p:cNvSpPr>
          <p:nvPr>
            <p:ph type="ftr" sz="quarter" idx="11"/>
          </p:nvPr>
        </p:nvSpPr>
        <p:spPr/>
        <p:txBody>
          <a:bodyPr/>
          <a:lstStyle/>
          <a:p>
            <a:r>
              <a:rPr lang="en-US"/>
              <a:t>Chapter 7.3. More on Implementation</a:t>
            </a:r>
          </a:p>
        </p:txBody>
      </p:sp>
      <p:sp>
        <p:nvSpPr>
          <p:cNvPr id="12" name="Slide Number Placeholder 11">
            <a:extLst>
              <a:ext uri="{FF2B5EF4-FFF2-40B4-BE49-F238E27FC236}">
                <a16:creationId xmlns:a16="http://schemas.microsoft.com/office/drawing/2014/main" id="{3C699B14-1842-02B8-12FC-9B2100F2ABD4}"/>
              </a:ext>
            </a:extLst>
          </p:cNvPr>
          <p:cNvSpPr>
            <a:spLocks noGrp="1"/>
          </p:cNvSpPr>
          <p:nvPr>
            <p:ph type="sldNum" sz="quarter" idx="12"/>
          </p:nvPr>
        </p:nvSpPr>
        <p:spPr/>
        <p:txBody>
          <a:bodyPr/>
          <a:lstStyle/>
          <a:p>
            <a:fld id="{EC33B370-F672-B743-B3AF-248A63C17270}" type="slidenum">
              <a:rPr lang="en-US" smtClean="0"/>
              <a:pPr/>
              <a:t>41</a:t>
            </a:fld>
            <a:endParaRPr lang="en-US"/>
          </a:p>
        </p:txBody>
      </p:sp>
    </p:spTree>
    <p:extLst>
      <p:ext uri="{BB962C8B-B14F-4D97-AF65-F5344CB8AC3E}">
        <p14:creationId xmlns:p14="http://schemas.microsoft.com/office/powerpoint/2010/main" val="332317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 vs. Inspection</a:t>
            </a:r>
          </a:p>
        </p:txBody>
      </p:sp>
      <p:graphicFrame>
        <p:nvGraphicFramePr>
          <p:cNvPr id="4" name="Table 3"/>
          <p:cNvGraphicFramePr>
            <a:graphicFrameLocks noGrp="1"/>
          </p:cNvGraphicFramePr>
          <p:nvPr/>
        </p:nvGraphicFramePr>
        <p:xfrm>
          <a:off x="1919537" y="1772817"/>
          <a:ext cx="8320553" cy="4464497"/>
        </p:xfrm>
        <a:graphic>
          <a:graphicData uri="http://schemas.openxmlformats.org/drawingml/2006/table">
            <a:tbl>
              <a:tblPr firstRow="1" bandRow="1">
                <a:tableStyleId>{5C22544A-7EE6-4342-B048-85BDC9FD1C3A}</a:tableStyleId>
              </a:tblPr>
              <a:tblGrid>
                <a:gridCol w="687705">
                  <a:extLst>
                    <a:ext uri="{9D8B030D-6E8A-4147-A177-3AD203B41FA5}">
                      <a16:colId xmlns:a16="http://schemas.microsoft.com/office/drawing/2014/main" val="1070091755"/>
                    </a:ext>
                  </a:extLst>
                </a:gridCol>
                <a:gridCol w="3384376">
                  <a:extLst>
                    <a:ext uri="{9D8B030D-6E8A-4147-A177-3AD203B41FA5}">
                      <a16:colId xmlns:a16="http://schemas.microsoft.com/office/drawing/2014/main" val="3962914620"/>
                    </a:ext>
                  </a:extLst>
                </a:gridCol>
                <a:gridCol w="4248472">
                  <a:extLst>
                    <a:ext uri="{9D8B030D-6E8A-4147-A177-3AD203B41FA5}">
                      <a16:colId xmlns:a16="http://schemas.microsoft.com/office/drawing/2014/main" val="2873730305"/>
                    </a:ext>
                  </a:extLst>
                </a:gridCol>
              </a:tblGrid>
              <a:tr h="502170">
                <a:tc>
                  <a:txBody>
                    <a:bodyPr/>
                    <a:lstStyle/>
                    <a:p>
                      <a:pPr algn="ctr"/>
                      <a:endParaRPr lang="en-US"/>
                    </a:p>
                  </a:txBody>
                  <a:tcPr/>
                </a:tc>
                <a:tc>
                  <a:txBody>
                    <a:bodyPr/>
                    <a:lstStyle/>
                    <a:p>
                      <a:pPr algn="ctr"/>
                      <a:r>
                        <a:rPr lang="en-US"/>
                        <a:t> Testing</a:t>
                      </a:r>
                    </a:p>
                  </a:txBody>
                  <a:tcPr/>
                </a:tc>
                <a:tc>
                  <a:txBody>
                    <a:bodyPr/>
                    <a:lstStyle/>
                    <a:p>
                      <a:pPr algn="ctr"/>
                      <a:r>
                        <a:rPr lang="en-US"/>
                        <a:t>Inspection</a:t>
                      </a:r>
                    </a:p>
                  </a:txBody>
                  <a:tcPr/>
                </a:tc>
                <a:extLst>
                  <a:ext uri="{0D108BD9-81ED-4DB2-BD59-A6C34878D82A}">
                    <a16:rowId xmlns:a16="http://schemas.microsoft.com/office/drawing/2014/main" val="800931028"/>
                  </a:ext>
                </a:extLst>
              </a:tr>
              <a:tr h="2352632">
                <a:tc>
                  <a:txBody>
                    <a:bodyPr/>
                    <a:lstStyle/>
                    <a:p>
                      <a:r>
                        <a:rPr lang="en-US" sz="2000"/>
                        <a:t>Pros</a:t>
                      </a:r>
                    </a:p>
                  </a:txBody>
                  <a:tcPr/>
                </a:tc>
                <a:tc>
                  <a:txBody>
                    <a:bodyPr/>
                    <a:lstStyle/>
                    <a:p>
                      <a:pPr marL="342900" lvl="0" indent="-342900" fontAlgn="auto">
                        <a:spcAft>
                          <a:spcPts val="0"/>
                        </a:spcAft>
                        <a:buFont typeface="Arial" panose="020B0604020202020204" pitchFamily="34" charset="0"/>
                        <a:buChar char="•"/>
                        <a:defRPr/>
                      </a:pPr>
                      <a:r>
                        <a:rPr lang="en-GB" altLang="nb-NO" sz="2000"/>
                        <a:t>Can, at least partly, be automated</a:t>
                      </a:r>
                    </a:p>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GB" sz="2000" kern="1200">
                          <a:solidFill>
                            <a:schemeClr val="dk1"/>
                          </a:solidFill>
                          <a:latin typeface="+mn-lt"/>
                          <a:ea typeface="+mn-ea"/>
                          <a:cs typeface="+mn-cs"/>
                        </a:rPr>
                        <a:t>Can consistently repeat several</a:t>
                      </a:r>
                      <a:r>
                        <a:rPr lang="en-GB" sz="2000" kern="1200" baseline="0">
                          <a:solidFill>
                            <a:schemeClr val="dk1"/>
                          </a:solidFill>
                          <a:latin typeface="+mn-lt"/>
                          <a:ea typeface="+mn-ea"/>
                          <a:cs typeface="+mn-cs"/>
                        </a:rPr>
                        <a:t> </a:t>
                      </a:r>
                      <a:r>
                        <a:rPr lang="en-GB" sz="2000" kern="1200">
                          <a:solidFill>
                            <a:schemeClr val="dk1"/>
                          </a:solidFill>
                          <a:latin typeface="+mn-lt"/>
                          <a:ea typeface="+mn-ea"/>
                          <a:cs typeface="+mn-cs"/>
                        </a:rPr>
                        <a:t>actions </a:t>
                      </a:r>
                    </a:p>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GB" sz="2000" kern="1200">
                          <a:solidFill>
                            <a:schemeClr val="dk1"/>
                          </a:solidFill>
                          <a:latin typeface="+mn-lt"/>
                          <a:ea typeface="+mn-ea"/>
                          <a:cs typeface="+mn-cs"/>
                        </a:rPr>
                        <a:t>Fast and high volume</a:t>
                      </a:r>
                    </a:p>
                    <a:p>
                      <a:pPr marL="342900" lvl="0" indent="-342900" fontAlgn="auto">
                        <a:spcAft>
                          <a:spcPts val="0"/>
                        </a:spcAft>
                        <a:buFont typeface="Arial" panose="020B0604020202020204" pitchFamily="34" charset="0"/>
                        <a:buChar char="•"/>
                        <a:defRPr/>
                      </a:pPr>
                      <a:endParaRPr lang="en-GB" altLang="nb-NO" sz="2000"/>
                    </a:p>
                  </a:txBody>
                  <a:tcPr/>
                </a:tc>
                <a:tc>
                  <a:txBody>
                    <a:bodyPr/>
                    <a:lstStyle/>
                    <a:p>
                      <a:pPr marL="342900" lvl="0" indent="-342900" algn="l" defTabSz="457200" rtl="0" eaLnBrk="1" fontAlgn="auto" latinLnBrk="0" hangingPunct="1">
                        <a:spcAft>
                          <a:spcPts val="0"/>
                        </a:spcAft>
                        <a:buFont typeface="Arial" panose="020B0604020202020204" pitchFamily="34" charset="0"/>
                        <a:buChar char="•"/>
                        <a:defRPr/>
                      </a:pPr>
                      <a:r>
                        <a:rPr lang="en-GB" altLang="nb-NO" sz="2000" kern="1200">
                          <a:solidFill>
                            <a:schemeClr val="dk1"/>
                          </a:solidFill>
                          <a:latin typeface="+mn-lt"/>
                          <a:ea typeface="+mn-ea"/>
                          <a:cs typeface="+mn-cs"/>
                        </a:rPr>
                        <a:t>Can be used on all types of documents, not just code</a:t>
                      </a:r>
                    </a:p>
                    <a:p>
                      <a:pPr marL="342900" lvl="0" indent="-342900" algn="l" defTabSz="457200" rtl="0" eaLnBrk="1" fontAlgn="auto" latinLnBrk="0" hangingPunct="1">
                        <a:spcAft>
                          <a:spcPts val="0"/>
                        </a:spcAft>
                        <a:buFont typeface="Arial" panose="020B0604020202020204" pitchFamily="34" charset="0"/>
                        <a:buChar char="•"/>
                        <a:defRPr/>
                      </a:pPr>
                      <a:r>
                        <a:rPr lang="en-GB" altLang="nb-NO" sz="2000" kern="1200">
                          <a:solidFill>
                            <a:schemeClr val="dk1"/>
                          </a:solidFill>
                          <a:latin typeface="+mn-lt"/>
                          <a:ea typeface="+mn-ea"/>
                          <a:cs typeface="+mn-cs"/>
                        </a:rPr>
                        <a:t>Can see the complete picture,</a:t>
                      </a:r>
                      <a:r>
                        <a:rPr lang="en-GB" altLang="nb-NO" sz="2000" kern="1200" baseline="0">
                          <a:solidFill>
                            <a:schemeClr val="dk1"/>
                          </a:solidFill>
                          <a:latin typeface="+mn-lt"/>
                          <a:ea typeface="+mn-ea"/>
                          <a:cs typeface="+mn-cs"/>
                        </a:rPr>
                        <a:t> not only a spot check</a:t>
                      </a:r>
                      <a:endParaRPr lang="en-GB" altLang="nb-NO" sz="2000" kern="1200">
                        <a:solidFill>
                          <a:schemeClr val="dk1"/>
                        </a:solidFill>
                        <a:latin typeface="+mn-lt"/>
                        <a:ea typeface="+mn-ea"/>
                        <a:cs typeface="+mn-cs"/>
                      </a:endParaRPr>
                    </a:p>
                    <a:p>
                      <a:pPr marL="342900" lvl="0" indent="-342900" algn="l" defTabSz="457200" rtl="0" eaLnBrk="1" fontAlgn="auto" latinLnBrk="0" hangingPunct="1">
                        <a:spcAft>
                          <a:spcPts val="0"/>
                        </a:spcAft>
                        <a:buFont typeface="Arial" panose="020B0604020202020204" pitchFamily="34" charset="0"/>
                        <a:buChar char="•"/>
                        <a:defRPr/>
                      </a:pPr>
                      <a:r>
                        <a:rPr lang="en-GB" altLang="nb-NO" sz="2000" kern="1200">
                          <a:solidFill>
                            <a:schemeClr val="dk1"/>
                          </a:solidFill>
                          <a:latin typeface="+mn-lt"/>
                          <a:ea typeface="+mn-ea"/>
                          <a:cs typeface="+mn-cs"/>
                        </a:rPr>
                        <a:t>Can uses all information in the team</a:t>
                      </a:r>
                    </a:p>
                    <a:p>
                      <a:pPr marL="342900" lvl="0" indent="-342900" algn="l" defTabSz="457200" rtl="0" eaLnBrk="1" fontAlgn="auto" latinLnBrk="0" hangingPunct="1">
                        <a:lnSpc>
                          <a:spcPct val="90000"/>
                        </a:lnSpc>
                        <a:spcAft>
                          <a:spcPts val="0"/>
                        </a:spcAft>
                        <a:buFont typeface="Arial" panose="020B0604020202020204" pitchFamily="34" charset="0"/>
                        <a:buChar char="•"/>
                        <a:defRPr/>
                      </a:pPr>
                      <a:r>
                        <a:rPr lang="en-US" altLang="nb-NO" sz="2000" kern="1200">
                          <a:solidFill>
                            <a:schemeClr val="dk1"/>
                          </a:solidFill>
                          <a:latin typeface="+mn-lt"/>
                          <a:ea typeface="+mn-ea"/>
                          <a:cs typeface="+mn-cs"/>
                        </a:rPr>
                        <a:t>Can be innovative and inductive</a:t>
                      </a:r>
                    </a:p>
                  </a:txBody>
                  <a:tcPr/>
                </a:tc>
                <a:extLst>
                  <a:ext uri="{0D108BD9-81ED-4DB2-BD59-A6C34878D82A}">
                    <a16:rowId xmlns:a16="http://schemas.microsoft.com/office/drawing/2014/main" val="1456627388"/>
                  </a:ext>
                </a:extLst>
              </a:tr>
              <a:tr h="1609695">
                <a:tc>
                  <a:txBody>
                    <a:bodyPr/>
                    <a:lstStyle/>
                    <a:p>
                      <a:r>
                        <a:rPr lang="en-US" sz="2000"/>
                        <a:t>Cons</a:t>
                      </a:r>
                    </a:p>
                  </a:txBody>
                  <a:tcPr/>
                </a:tc>
                <a:tc>
                  <a:txBody>
                    <a:bodyPr/>
                    <a:lstStyle/>
                    <a:p>
                      <a:pPr marL="342900" lvl="0" indent="-342900" algn="l" defTabSz="457200" rtl="0" eaLnBrk="1" fontAlgn="auto" latinLnBrk="0" hangingPunct="1">
                        <a:spcAft>
                          <a:spcPts val="0"/>
                        </a:spcAft>
                        <a:buFont typeface="Arial" panose="020B0604020202020204" pitchFamily="34" charset="0"/>
                        <a:buChar char="•"/>
                        <a:defRPr/>
                      </a:pPr>
                      <a:r>
                        <a:rPr lang="en-GB" altLang="nb-NO" sz="2000" kern="1200">
                          <a:solidFill>
                            <a:schemeClr val="dk1"/>
                          </a:solidFill>
                          <a:latin typeface="+mn-lt"/>
                          <a:ea typeface="+mn-ea"/>
                          <a:cs typeface="+mn-cs"/>
                        </a:rPr>
                        <a:t>Is only a spot check</a:t>
                      </a:r>
                    </a:p>
                    <a:p>
                      <a:pPr marL="342900" lvl="0" indent="-342900" algn="l" defTabSz="457200" rtl="0" eaLnBrk="1" fontAlgn="auto" latinLnBrk="0" hangingPunct="1">
                        <a:spcAft>
                          <a:spcPts val="0"/>
                        </a:spcAft>
                        <a:buFont typeface="Arial" panose="020B0604020202020204" pitchFamily="34" charset="0"/>
                        <a:buChar char="•"/>
                        <a:defRPr/>
                      </a:pPr>
                      <a:r>
                        <a:rPr lang="en-GB" altLang="nb-NO" sz="2000" kern="1200">
                          <a:solidFill>
                            <a:schemeClr val="dk1"/>
                          </a:solidFill>
                          <a:latin typeface="+mn-lt"/>
                          <a:ea typeface="+mn-ea"/>
                          <a:cs typeface="+mn-cs"/>
                        </a:rPr>
                        <a:t>Can only be used for code </a:t>
                      </a:r>
                    </a:p>
                    <a:p>
                      <a:pPr marL="342900" lvl="0" indent="-342900" algn="l" defTabSz="457200" rtl="0" eaLnBrk="1" fontAlgn="auto" latinLnBrk="0" hangingPunct="1">
                        <a:spcAft>
                          <a:spcPts val="0"/>
                        </a:spcAft>
                        <a:buFont typeface="Arial" panose="020B0604020202020204" pitchFamily="34" charset="0"/>
                        <a:buChar char="•"/>
                        <a:defRPr/>
                      </a:pPr>
                      <a:r>
                        <a:rPr lang="en-GB" altLang="nb-NO" sz="2000" kern="1200">
                          <a:solidFill>
                            <a:schemeClr val="dk1"/>
                          </a:solidFill>
                          <a:latin typeface="+mn-lt"/>
                          <a:ea typeface="+mn-ea"/>
                          <a:cs typeface="+mn-cs"/>
                        </a:rPr>
                        <a:t>May need several stubs and drivers</a:t>
                      </a:r>
                    </a:p>
                  </a:txBody>
                  <a:tcPr/>
                </a:tc>
                <a:tc>
                  <a:txBody>
                    <a:bodyPr/>
                    <a:lstStyle/>
                    <a:p>
                      <a:pPr marL="342900" lvl="0" indent="-342900" algn="l" defTabSz="457200" rtl="0" eaLnBrk="1" fontAlgn="auto" latinLnBrk="0" hangingPunct="1">
                        <a:spcAft>
                          <a:spcPts val="0"/>
                        </a:spcAft>
                        <a:buFont typeface="Arial" panose="020B0604020202020204" pitchFamily="34" charset="0"/>
                        <a:buChar char="•"/>
                        <a:defRPr/>
                      </a:pPr>
                      <a:r>
                        <a:rPr lang="en-GB" altLang="nb-NO" sz="2000" kern="1200">
                          <a:solidFill>
                            <a:schemeClr val="dk1"/>
                          </a:solidFill>
                          <a:latin typeface="+mn-lt"/>
                          <a:ea typeface="+mn-ea"/>
                          <a:cs typeface="+mn-cs"/>
                        </a:rPr>
                        <a:t>Is difficult to use on complex, dynamic situations</a:t>
                      </a:r>
                    </a:p>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GB" sz="2000" kern="1200">
                          <a:solidFill>
                            <a:schemeClr val="dk1"/>
                          </a:solidFill>
                          <a:latin typeface="+mn-lt"/>
                          <a:ea typeface="+mn-ea"/>
                          <a:cs typeface="+mn-cs"/>
                        </a:rPr>
                        <a:t>Unreliable (people</a:t>
                      </a:r>
                      <a:r>
                        <a:rPr lang="en-GB" sz="2000" kern="1200" baseline="0">
                          <a:solidFill>
                            <a:schemeClr val="dk1"/>
                          </a:solidFill>
                          <a:latin typeface="+mn-lt"/>
                          <a:ea typeface="+mn-ea"/>
                          <a:cs typeface="+mn-cs"/>
                        </a:rPr>
                        <a:t> can </a:t>
                      </a:r>
                      <a:r>
                        <a:rPr lang="en-GB" sz="2000" kern="1200">
                          <a:solidFill>
                            <a:schemeClr val="dk1"/>
                          </a:solidFill>
                          <a:latin typeface="+mn-lt"/>
                          <a:ea typeface="+mn-ea"/>
                          <a:cs typeface="+mn-cs"/>
                        </a:rPr>
                        <a:t>get tired)</a:t>
                      </a:r>
                    </a:p>
                    <a:p>
                      <a:pPr marL="342900" marR="0" lvl="0" indent="-342900" algn="l" defTabSz="4572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GB" sz="2000" kern="1200">
                          <a:solidFill>
                            <a:schemeClr val="dk1"/>
                          </a:solidFill>
                          <a:latin typeface="+mn-lt"/>
                          <a:ea typeface="+mn-ea"/>
                          <a:cs typeface="+mn-cs"/>
                        </a:rPr>
                        <a:t>Slow and low volume</a:t>
                      </a:r>
                    </a:p>
                  </a:txBody>
                  <a:tcPr/>
                </a:tc>
                <a:extLst>
                  <a:ext uri="{0D108BD9-81ED-4DB2-BD59-A6C34878D82A}">
                    <a16:rowId xmlns:a16="http://schemas.microsoft.com/office/drawing/2014/main" val="3187304446"/>
                  </a:ext>
                </a:extLst>
              </a:tr>
            </a:tbl>
          </a:graphicData>
        </a:graphic>
      </p:graphicFrame>
      <p:sp>
        <p:nvSpPr>
          <p:cNvPr id="3" name="Date Placeholder 2">
            <a:extLst>
              <a:ext uri="{FF2B5EF4-FFF2-40B4-BE49-F238E27FC236}">
                <a16:creationId xmlns:a16="http://schemas.microsoft.com/office/drawing/2014/main" id="{AD86C208-F470-F666-11ED-6C9729CBE715}"/>
              </a:ext>
            </a:extLst>
          </p:cNvPr>
          <p:cNvSpPr>
            <a:spLocks noGrp="1"/>
          </p:cNvSpPr>
          <p:nvPr>
            <p:ph type="dt" sz="half" idx="10"/>
          </p:nvPr>
        </p:nvSpPr>
        <p:spPr/>
        <p:txBody>
          <a:bodyPr/>
          <a:lstStyle/>
          <a:p>
            <a:fld id="{B34FC158-2D33-459F-93A1-C88D473B35AA}" type="datetime1">
              <a:rPr lang="nb-NO" smtClean="0"/>
              <a:t>29.03.2023</a:t>
            </a:fld>
            <a:endParaRPr lang="en-US" dirty="0"/>
          </a:p>
        </p:txBody>
      </p:sp>
      <p:sp>
        <p:nvSpPr>
          <p:cNvPr id="5" name="Footer Placeholder 4">
            <a:extLst>
              <a:ext uri="{FF2B5EF4-FFF2-40B4-BE49-F238E27FC236}">
                <a16:creationId xmlns:a16="http://schemas.microsoft.com/office/drawing/2014/main" id="{C69B00BA-E06C-61D7-6476-D6BB8252EC49}"/>
              </a:ext>
            </a:extLst>
          </p:cNvPr>
          <p:cNvSpPr>
            <a:spLocks noGrp="1"/>
          </p:cNvSpPr>
          <p:nvPr>
            <p:ph type="ftr" sz="quarter" idx="11"/>
          </p:nvPr>
        </p:nvSpPr>
        <p:spPr/>
        <p:txBody>
          <a:bodyPr/>
          <a:lstStyle/>
          <a:p>
            <a:r>
              <a:rPr lang="en-US"/>
              <a:t>Chapter 7.3. More on Implementation</a:t>
            </a:r>
          </a:p>
        </p:txBody>
      </p:sp>
      <p:sp>
        <p:nvSpPr>
          <p:cNvPr id="6" name="Slide Number Placeholder 5">
            <a:extLst>
              <a:ext uri="{FF2B5EF4-FFF2-40B4-BE49-F238E27FC236}">
                <a16:creationId xmlns:a16="http://schemas.microsoft.com/office/drawing/2014/main" id="{6D4A492E-51E2-88D9-2488-36EF20C8CE9B}"/>
              </a:ext>
            </a:extLst>
          </p:cNvPr>
          <p:cNvSpPr>
            <a:spLocks noGrp="1"/>
          </p:cNvSpPr>
          <p:nvPr>
            <p:ph type="sldNum" sz="quarter" idx="12"/>
          </p:nvPr>
        </p:nvSpPr>
        <p:spPr/>
        <p:txBody>
          <a:bodyPr/>
          <a:lstStyle/>
          <a:p>
            <a:fld id="{EC33B370-F672-B743-B3AF-248A63C17270}" type="slidenum">
              <a:rPr lang="en-US" smtClean="0"/>
              <a:pPr/>
              <a:t>42</a:t>
            </a:fld>
            <a:endParaRPr lang="en-US"/>
          </a:p>
        </p:txBody>
      </p:sp>
    </p:spTree>
    <p:extLst>
      <p:ext uri="{BB962C8B-B14F-4D97-AF65-F5344CB8AC3E}">
        <p14:creationId xmlns:p14="http://schemas.microsoft.com/office/powerpoint/2010/main" val="1122253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review at Google</a:t>
            </a:r>
            <a:endParaRPr lang="en-US" baseline="30000" dirty="0"/>
          </a:p>
        </p:txBody>
      </p:sp>
      <p:sp>
        <p:nvSpPr>
          <p:cNvPr id="3" name="Content Placeholder 2"/>
          <p:cNvSpPr>
            <a:spLocks noGrp="1"/>
          </p:cNvSpPr>
          <p:nvPr>
            <p:ph idx="1"/>
          </p:nvPr>
        </p:nvSpPr>
        <p:spPr/>
        <p:txBody>
          <a:bodyPr/>
          <a:lstStyle/>
          <a:p>
            <a:r>
              <a:rPr lang="en-US" dirty="0"/>
              <a:t>“All code that gets submitted needs to be </a:t>
            </a:r>
            <a:r>
              <a:rPr lang="en-US" dirty="0">
                <a:solidFill>
                  <a:srgbClr val="FF0000"/>
                </a:solidFill>
              </a:rPr>
              <a:t>reviewed by at least one other person</a:t>
            </a:r>
            <a:r>
              <a:rPr lang="en-US" dirty="0"/>
              <a:t>, and either the code writer or the reviewer needs to have readability in that language”</a:t>
            </a:r>
          </a:p>
          <a:p>
            <a:r>
              <a:rPr lang="en-US" dirty="0"/>
              <a:t>“Most people use </a:t>
            </a:r>
            <a:r>
              <a:rPr lang="en-US" dirty="0">
                <a:solidFill>
                  <a:srgbClr val="FF0000"/>
                </a:solidFill>
              </a:rPr>
              <a:t>Mondrian</a:t>
            </a:r>
            <a:r>
              <a:rPr lang="en-US" dirty="0"/>
              <a:t> to do code reviews, and obviously, </a:t>
            </a:r>
            <a:r>
              <a:rPr lang="en-US" dirty="0">
                <a:solidFill>
                  <a:srgbClr val="FF0000"/>
                </a:solidFill>
              </a:rPr>
              <a:t>we spend a good chunk of our time reviewing code</a:t>
            </a:r>
            <a:r>
              <a:rPr lang="en-US" dirty="0"/>
              <a:t>”</a:t>
            </a:r>
          </a:p>
          <a:p>
            <a:pPr marL="0" indent="0">
              <a:buNone/>
            </a:pPr>
            <a:r>
              <a:rPr lang="en-US" dirty="0"/>
              <a:t>     </a:t>
            </a:r>
          </a:p>
          <a:p>
            <a:pPr marL="0" indent="0">
              <a:buNone/>
            </a:pPr>
            <a:r>
              <a:rPr lang="en-US" dirty="0"/>
              <a:t>    --Amanda Camp, Software Engineer, Google</a:t>
            </a:r>
          </a:p>
        </p:txBody>
      </p:sp>
      <p:sp>
        <p:nvSpPr>
          <p:cNvPr id="4" name="Date Placeholder 3">
            <a:extLst>
              <a:ext uri="{FF2B5EF4-FFF2-40B4-BE49-F238E27FC236}">
                <a16:creationId xmlns:a16="http://schemas.microsoft.com/office/drawing/2014/main" id="{A23572AE-3CD4-27F0-6FFE-54A2011A8F5D}"/>
              </a:ext>
            </a:extLst>
          </p:cNvPr>
          <p:cNvSpPr>
            <a:spLocks noGrp="1"/>
          </p:cNvSpPr>
          <p:nvPr>
            <p:ph type="dt" sz="half" idx="10"/>
          </p:nvPr>
        </p:nvSpPr>
        <p:spPr/>
        <p:txBody>
          <a:bodyPr/>
          <a:lstStyle/>
          <a:p>
            <a:pPr>
              <a:defRPr/>
            </a:pPr>
            <a:fld id="{C8C890AB-F736-4FEC-8865-67028B43BA61}" type="datetime1">
              <a:rPr lang="nb-NO" smtClean="0"/>
              <a:t>29.03.2023</a:t>
            </a:fld>
            <a:endParaRPr lang="en-US" dirty="0"/>
          </a:p>
        </p:txBody>
      </p:sp>
      <p:sp>
        <p:nvSpPr>
          <p:cNvPr id="5" name="Footer Placeholder 4">
            <a:extLst>
              <a:ext uri="{FF2B5EF4-FFF2-40B4-BE49-F238E27FC236}">
                <a16:creationId xmlns:a16="http://schemas.microsoft.com/office/drawing/2014/main" id="{1FD21087-5905-9A89-2C5B-01287ABD7E6F}"/>
              </a:ext>
            </a:extLst>
          </p:cNvPr>
          <p:cNvSpPr>
            <a:spLocks noGrp="1"/>
          </p:cNvSpPr>
          <p:nvPr>
            <p:ph type="ftr" sz="quarter" idx="4294967295"/>
          </p:nvPr>
        </p:nvSpPr>
        <p:spPr>
          <a:xfrm>
            <a:off x="4842933" y="6470704"/>
            <a:ext cx="5901459" cy="274320"/>
          </a:xfrm>
          <a:prstGeom prst="rect">
            <a:avLst/>
          </a:prstGeom>
        </p:spPr>
        <p:txBody>
          <a:bodyPr/>
          <a:lstStyle/>
          <a:p>
            <a:pPr>
              <a:defRPr/>
            </a:pPr>
            <a:r>
              <a:rPr lang="en-US"/>
              <a:t>Chapter 2. Software Processes</a:t>
            </a:r>
          </a:p>
        </p:txBody>
      </p:sp>
      <p:sp>
        <p:nvSpPr>
          <p:cNvPr id="6" name="Slide Number Placeholder 5">
            <a:extLst>
              <a:ext uri="{FF2B5EF4-FFF2-40B4-BE49-F238E27FC236}">
                <a16:creationId xmlns:a16="http://schemas.microsoft.com/office/drawing/2014/main" id="{0B79E2D6-9C56-5A82-E0EB-1EC1A9816D34}"/>
              </a:ext>
            </a:extLst>
          </p:cNvPr>
          <p:cNvSpPr>
            <a:spLocks noGrp="1"/>
          </p:cNvSpPr>
          <p:nvPr>
            <p:ph type="sldNum" sz="quarter" idx="12"/>
          </p:nvPr>
        </p:nvSpPr>
        <p:spPr/>
        <p:txBody>
          <a:bodyPr/>
          <a:lstStyle/>
          <a:p>
            <a:pPr>
              <a:defRPr/>
            </a:pPr>
            <a:fld id="{AFD720AD-0A16-4141-82CA-5619F80A2BC8}" type="slidenum">
              <a:rPr lang="en-US" smtClean="0"/>
              <a:pPr>
                <a:defRPr/>
              </a:pPr>
              <a:t>43</a:t>
            </a:fld>
            <a:endParaRPr lang="en-US"/>
          </a:p>
        </p:txBody>
      </p:sp>
    </p:spTree>
    <p:extLst>
      <p:ext uri="{BB962C8B-B14F-4D97-AF65-F5344CB8AC3E}">
        <p14:creationId xmlns:p14="http://schemas.microsoft.com/office/powerpoint/2010/main" val="2449526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0D9B6-8CDF-3E90-9B69-CAD8652B2BFD}"/>
              </a:ext>
            </a:extLst>
          </p:cNvPr>
          <p:cNvSpPr>
            <a:spLocks noGrp="1"/>
          </p:cNvSpPr>
          <p:nvPr>
            <p:ph type="title"/>
          </p:nvPr>
        </p:nvSpPr>
        <p:spPr/>
        <p:txBody>
          <a:bodyPr/>
          <a:lstStyle/>
          <a:p>
            <a:r>
              <a:rPr lang="nb-NO" dirty="0" err="1"/>
              <a:t>Example</a:t>
            </a:r>
            <a:r>
              <a:rPr lang="nb-NO" dirty="0"/>
              <a:t> of a </a:t>
            </a:r>
            <a:r>
              <a:rPr lang="nb-NO" dirty="0" err="1"/>
              <a:t>code</a:t>
            </a:r>
            <a:r>
              <a:rPr lang="nb-NO" dirty="0"/>
              <a:t> </a:t>
            </a:r>
            <a:r>
              <a:rPr lang="nb-NO" dirty="0" err="1"/>
              <a:t>review</a:t>
            </a:r>
            <a:r>
              <a:rPr lang="nb-NO" dirty="0"/>
              <a:t> </a:t>
            </a:r>
            <a:r>
              <a:rPr lang="nb-NO" dirty="0" err="1"/>
              <a:t>checklist</a:t>
            </a:r>
            <a:endParaRPr lang="nb-NO" dirty="0"/>
          </a:p>
        </p:txBody>
      </p:sp>
      <p:sp>
        <p:nvSpPr>
          <p:cNvPr id="3" name="Content Placeholder 2">
            <a:extLst>
              <a:ext uri="{FF2B5EF4-FFF2-40B4-BE49-F238E27FC236}">
                <a16:creationId xmlns:a16="http://schemas.microsoft.com/office/drawing/2014/main" id="{B5931CAF-D387-EFF8-A07C-28F9017397F4}"/>
              </a:ext>
            </a:extLst>
          </p:cNvPr>
          <p:cNvSpPr>
            <a:spLocks noGrp="1"/>
          </p:cNvSpPr>
          <p:nvPr>
            <p:ph idx="1"/>
          </p:nvPr>
        </p:nvSpPr>
        <p:spPr/>
        <p:txBody>
          <a:bodyPr/>
          <a:lstStyle/>
          <a:p>
            <a:endParaRPr lang="nb-NO"/>
          </a:p>
        </p:txBody>
      </p:sp>
      <p:sp>
        <p:nvSpPr>
          <p:cNvPr id="4" name="Date Placeholder 3">
            <a:extLst>
              <a:ext uri="{FF2B5EF4-FFF2-40B4-BE49-F238E27FC236}">
                <a16:creationId xmlns:a16="http://schemas.microsoft.com/office/drawing/2014/main" id="{16FA2388-297B-F857-6972-0171BC2F6233}"/>
              </a:ext>
            </a:extLst>
          </p:cNvPr>
          <p:cNvSpPr>
            <a:spLocks noGrp="1"/>
          </p:cNvSpPr>
          <p:nvPr>
            <p:ph type="dt" sz="half" idx="10"/>
          </p:nvPr>
        </p:nvSpPr>
        <p:spPr/>
        <p:txBody>
          <a:bodyPr/>
          <a:lstStyle/>
          <a:p>
            <a:pPr eaLnBrk="1" latinLnBrk="0" hangingPunct="1"/>
            <a:fld id="{735D51A5-7BBC-4F7B-947F-3E4D97EB8DEA}" type="datetime1">
              <a:rPr lang="nb-NO" smtClean="0"/>
              <a:t>29.03.2023</a:t>
            </a:fld>
            <a:endParaRPr lang="en-US"/>
          </a:p>
        </p:txBody>
      </p:sp>
      <p:sp>
        <p:nvSpPr>
          <p:cNvPr id="5" name="Footer Placeholder 4">
            <a:extLst>
              <a:ext uri="{FF2B5EF4-FFF2-40B4-BE49-F238E27FC236}">
                <a16:creationId xmlns:a16="http://schemas.microsoft.com/office/drawing/2014/main" id="{C56D8D9F-C52E-B9A0-F7AB-814D4647B117}"/>
              </a:ext>
            </a:extLst>
          </p:cNvPr>
          <p:cNvSpPr>
            <a:spLocks noGrp="1"/>
          </p:cNvSpPr>
          <p:nvPr>
            <p:ph type="ftr" sz="quarter" idx="11"/>
          </p:nvPr>
        </p:nvSpPr>
        <p:spPr/>
        <p:txBody>
          <a:bodyPr/>
          <a:lstStyle/>
          <a:p>
            <a:pPr>
              <a:defRPr/>
            </a:pPr>
            <a:r>
              <a:rPr lang="fr-FR"/>
              <a:t>Chapter 7.3. More on Implementation</a:t>
            </a:r>
            <a:endParaRPr lang="en-AU"/>
          </a:p>
        </p:txBody>
      </p:sp>
      <p:sp>
        <p:nvSpPr>
          <p:cNvPr id="6" name="Slide Number Placeholder 5">
            <a:extLst>
              <a:ext uri="{FF2B5EF4-FFF2-40B4-BE49-F238E27FC236}">
                <a16:creationId xmlns:a16="http://schemas.microsoft.com/office/drawing/2014/main" id="{34494DD8-6827-C64C-7859-E19ECE503986}"/>
              </a:ext>
            </a:extLst>
          </p:cNvPr>
          <p:cNvSpPr>
            <a:spLocks noGrp="1"/>
          </p:cNvSpPr>
          <p:nvPr>
            <p:ph type="sldNum" sz="quarter" idx="12"/>
          </p:nvPr>
        </p:nvSpPr>
        <p:spPr/>
        <p:txBody>
          <a:bodyPr/>
          <a:lstStyle/>
          <a:p>
            <a:pPr>
              <a:defRPr/>
            </a:pPr>
            <a:fld id="{958E74C3-62C2-46AF-942D-53E7E0CA0864}" type="slidenum">
              <a:rPr lang="en-AU" smtClean="0"/>
              <a:pPr>
                <a:defRPr/>
              </a:pPr>
              <a:t>44</a:t>
            </a:fld>
            <a:endParaRPr lang="en-AU"/>
          </a:p>
        </p:txBody>
      </p:sp>
      <p:pic>
        <p:nvPicPr>
          <p:cNvPr id="8" name="Picture 7">
            <a:extLst>
              <a:ext uri="{FF2B5EF4-FFF2-40B4-BE49-F238E27FC236}">
                <a16:creationId xmlns:a16="http://schemas.microsoft.com/office/drawing/2014/main" id="{F04C52D0-69E8-C0D0-4141-3C1E23FCDB6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665578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6"/>
          <p:cNvSpPr>
            <a:spLocks noGrp="1" noChangeArrowheads="1"/>
          </p:cNvSpPr>
          <p:nvPr>
            <p:ph type="title"/>
          </p:nvPr>
        </p:nvSpPr>
        <p:spPr/>
        <p:txBody>
          <a:bodyPr/>
          <a:lstStyle/>
          <a:p>
            <a:r>
              <a:rPr lang="en-US"/>
              <a:t>Inspect Code 1 of 5: Classes Overall</a:t>
            </a:r>
          </a:p>
        </p:txBody>
      </p:sp>
      <p:sp>
        <p:nvSpPr>
          <p:cNvPr id="40963" name="Rectangle 7"/>
          <p:cNvSpPr>
            <a:spLocks noGrp="1" noChangeArrowheads="1"/>
          </p:cNvSpPr>
          <p:nvPr>
            <p:ph idx="1"/>
          </p:nvPr>
        </p:nvSpPr>
        <p:spPr/>
        <p:txBody>
          <a:bodyPr>
            <a:normAutofit fontScale="92500" lnSpcReduction="10000"/>
          </a:bodyPr>
          <a:lstStyle/>
          <a:p>
            <a:r>
              <a:rPr lang="en-US"/>
              <a:t>C1.  Is its (the class’) name appropriate? </a:t>
            </a:r>
          </a:p>
          <a:p>
            <a:r>
              <a:rPr lang="en-US"/>
              <a:t>C2.  Could it be abstract (to be used only as a base)?</a:t>
            </a:r>
          </a:p>
          <a:p>
            <a:r>
              <a:rPr lang="en-US"/>
              <a:t>C3.  Does its header describe its purpose?</a:t>
            </a:r>
          </a:p>
          <a:p>
            <a:r>
              <a:rPr lang="en-US"/>
              <a:t>C4.  Does its header reference the requirements and/or design element to which it corresponds? </a:t>
            </a:r>
          </a:p>
          <a:p>
            <a:r>
              <a:rPr lang="en-US"/>
              <a:t>C5.  Does it state the package to which it belongs?</a:t>
            </a:r>
          </a:p>
          <a:p>
            <a:r>
              <a:rPr lang="en-US"/>
              <a:t>C6.  Is it as private as it can be?</a:t>
            </a:r>
          </a:p>
          <a:p>
            <a:r>
              <a:rPr lang="en-US"/>
              <a:t>C7.  Should it be final (Java)</a:t>
            </a:r>
          </a:p>
          <a:p>
            <a:r>
              <a:rPr lang="en-US"/>
              <a:t>C8.  Have the documentation standards been applied?</a:t>
            </a:r>
            <a:endParaRPr lang="en-US" dirty="0"/>
          </a:p>
        </p:txBody>
      </p:sp>
      <p:sp>
        <p:nvSpPr>
          <p:cNvPr id="6" name="Date Placeholder 5"/>
          <p:cNvSpPr>
            <a:spLocks noGrp="1"/>
          </p:cNvSpPr>
          <p:nvPr>
            <p:ph type="dt" sz="half" idx="10"/>
          </p:nvPr>
        </p:nvSpPr>
        <p:spPr/>
        <p:txBody>
          <a:bodyPr/>
          <a:lstStyle/>
          <a:p>
            <a:fld id="{5D0B3E55-086C-4F81-969A-4B805BB77F0C}" type="datetime1">
              <a:rPr lang="nb-NO" smtClean="0"/>
              <a:t>29.03.2023</a:t>
            </a:fld>
            <a:endParaRPr lang="en-US"/>
          </a:p>
        </p:txBody>
      </p:sp>
      <p:sp>
        <p:nvSpPr>
          <p:cNvPr id="7" name="Footer Placeholder 6"/>
          <p:cNvSpPr>
            <a:spLocks noGrp="1"/>
          </p:cNvSpPr>
          <p:nvPr>
            <p:ph type="ftr" sz="quarter" idx="11"/>
          </p:nvPr>
        </p:nvSpPr>
        <p:spPr/>
        <p:txBody>
          <a:bodyPr/>
          <a:lstStyle/>
          <a:p>
            <a:r>
              <a:rPr lang="fr-FR"/>
              <a:t>Chapter 7.3. More on Implementation</a:t>
            </a:r>
            <a:endParaRPr lang="en-AU"/>
          </a:p>
        </p:txBody>
      </p:sp>
      <p:sp>
        <p:nvSpPr>
          <p:cNvPr id="8" name="Slide Number Placeholder 7"/>
          <p:cNvSpPr>
            <a:spLocks noGrp="1"/>
          </p:cNvSpPr>
          <p:nvPr>
            <p:ph type="sldNum" sz="quarter" idx="12"/>
          </p:nvPr>
        </p:nvSpPr>
        <p:spPr/>
        <p:txBody>
          <a:bodyPr/>
          <a:lstStyle/>
          <a:p>
            <a:fld id="{958E74C3-62C2-46AF-942D-53E7E0CA0864}" type="slidenum">
              <a:rPr lang="en-AU" smtClean="0"/>
              <a:pPr/>
              <a:t>45</a:t>
            </a:fld>
            <a:endParaRPr lang="en-AU"/>
          </a:p>
        </p:txBody>
      </p:sp>
      <p:sp>
        <p:nvSpPr>
          <p:cNvPr id="40966" name="WordArt 4"/>
          <p:cNvSpPr>
            <a:spLocks noChangeArrowheads="1" noChangeShapeType="1" noTextEdit="1"/>
          </p:cNvSpPr>
          <p:nvPr/>
        </p:nvSpPr>
        <p:spPr bwMode="auto">
          <a:xfrm>
            <a:off x="8709025" y="377715"/>
            <a:ext cx="1936750" cy="428625"/>
          </a:xfrm>
          <a:prstGeom prst="rect">
            <a:avLst/>
          </a:prstGeom>
        </p:spPr>
        <p:txBody>
          <a:bodyPr wrap="none" fromWordArt="1">
            <a:prstTxWarp prst="textFadeUp">
              <a:avLst>
                <a:gd name="adj" fmla="val 12634"/>
              </a:avLst>
            </a:prstTxWarp>
          </a:bodyPr>
          <a:lstStyle/>
          <a:p>
            <a:pPr algn="ctr"/>
            <a:r>
              <a:rPr lang="en-US" sz="2400" kern="10" dirty="0">
                <a:ln w="9525">
                  <a:solidFill>
                    <a:schemeClr val="tx1"/>
                  </a:solidFill>
                  <a:round/>
                  <a:headEnd/>
                  <a:tailEnd/>
                </a:ln>
                <a:solidFill>
                  <a:schemeClr val="accent2"/>
                </a:solidFill>
                <a:effectLst>
                  <a:outerShdw dist="35921" dir="2700000" sy="50000" rotWithShape="0">
                    <a:srgbClr val="875B0D"/>
                  </a:outerShdw>
                </a:effectLst>
                <a:latin typeface="Arial Black"/>
              </a:rPr>
              <a:t>One way to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a:spLocks noGrp="1" noChangeArrowheads="1"/>
          </p:cNvSpPr>
          <p:nvPr>
            <p:ph type="title"/>
          </p:nvPr>
        </p:nvSpPr>
        <p:spPr/>
        <p:txBody>
          <a:bodyPr/>
          <a:lstStyle/>
          <a:p>
            <a:r>
              <a:rPr lang="en-US"/>
              <a:t>Inspect Code 2 of 5 : Attributes</a:t>
            </a:r>
          </a:p>
        </p:txBody>
      </p:sp>
      <p:sp>
        <p:nvSpPr>
          <p:cNvPr id="41987" name="Rectangle 7"/>
          <p:cNvSpPr>
            <a:spLocks noGrp="1" noChangeArrowheads="1"/>
          </p:cNvSpPr>
          <p:nvPr>
            <p:ph idx="1"/>
          </p:nvPr>
        </p:nvSpPr>
        <p:spPr/>
        <p:txBody>
          <a:bodyPr>
            <a:normAutofit/>
          </a:bodyPr>
          <a:lstStyle/>
          <a:p>
            <a:r>
              <a:rPr lang="en-US"/>
              <a:t>A1.  Is it (the attribute) necessary?</a:t>
            </a:r>
          </a:p>
          <a:p>
            <a:r>
              <a:rPr lang="en-US"/>
              <a:t>A2.  Could it be static?</a:t>
            </a:r>
          </a:p>
          <a:p>
            <a:r>
              <a:rPr lang="en-US"/>
              <a:t>A3.  Should it be final?</a:t>
            </a:r>
          </a:p>
          <a:p>
            <a:r>
              <a:rPr lang="en-US"/>
              <a:t>A4.  Are the naming conventions properly applied?</a:t>
            </a:r>
          </a:p>
          <a:p>
            <a:r>
              <a:rPr lang="en-US"/>
              <a:t>A5.  Is it as private as possible?</a:t>
            </a:r>
          </a:p>
          <a:p>
            <a:r>
              <a:rPr lang="en-US"/>
              <a:t>A6.  Are the attributes as independent as possible?</a:t>
            </a:r>
          </a:p>
          <a:p>
            <a:r>
              <a:rPr lang="en-US"/>
              <a:t>A7.  Is there a comprehensive initialization strategy?</a:t>
            </a:r>
            <a:endParaRPr lang="en-US" dirty="0"/>
          </a:p>
        </p:txBody>
      </p:sp>
      <p:sp>
        <p:nvSpPr>
          <p:cNvPr id="6" name="Date Placeholder 5"/>
          <p:cNvSpPr>
            <a:spLocks noGrp="1"/>
          </p:cNvSpPr>
          <p:nvPr>
            <p:ph type="dt" sz="half" idx="10"/>
          </p:nvPr>
        </p:nvSpPr>
        <p:spPr/>
        <p:txBody>
          <a:bodyPr/>
          <a:lstStyle/>
          <a:p>
            <a:fld id="{1EC8AD22-4E7F-4E96-A58C-46724716AC43}" type="datetime1">
              <a:rPr lang="nb-NO" smtClean="0"/>
              <a:t>29.03.2023</a:t>
            </a:fld>
            <a:endParaRPr lang="en-US"/>
          </a:p>
        </p:txBody>
      </p:sp>
      <p:sp>
        <p:nvSpPr>
          <p:cNvPr id="7" name="Footer Placeholder 6"/>
          <p:cNvSpPr>
            <a:spLocks noGrp="1"/>
          </p:cNvSpPr>
          <p:nvPr>
            <p:ph type="ftr" sz="quarter" idx="11"/>
          </p:nvPr>
        </p:nvSpPr>
        <p:spPr/>
        <p:txBody>
          <a:bodyPr/>
          <a:lstStyle/>
          <a:p>
            <a:r>
              <a:rPr lang="fr-FR"/>
              <a:t>Chapter 7.3. More on Implementation</a:t>
            </a:r>
            <a:endParaRPr lang="en-AU"/>
          </a:p>
        </p:txBody>
      </p:sp>
      <p:sp>
        <p:nvSpPr>
          <p:cNvPr id="8" name="Slide Number Placeholder 7"/>
          <p:cNvSpPr>
            <a:spLocks noGrp="1"/>
          </p:cNvSpPr>
          <p:nvPr>
            <p:ph type="sldNum" sz="quarter" idx="12"/>
          </p:nvPr>
        </p:nvSpPr>
        <p:spPr/>
        <p:txBody>
          <a:bodyPr/>
          <a:lstStyle/>
          <a:p>
            <a:fld id="{958E74C3-62C2-46AF-942D-53E7E0CA0864}" type="slidenum">
              <a:rPr lang="en-AU" smtClean="0"/>
              <a:pPr/>
              <a:t>46</a:t>
            </a:fld>
            <a:endParaRPr lang="en-AU"/>
          </a:p>
        </p:txBody>
      </p:sp>
      <p:sp>
        <p:nvSpPr>
          <p:cNvPr id="9" name="WordArt 4"/>
          <p:cNvSpPr>
            <a:spLocks noChangeArrowheads="1" noChangeShapeType="1" noTextEdit="1"/>
          </p:cNvSpPr>
          <p:nvPr/>
        </p:nvSpPr>
        <p:spPr bwMode="auto">
          <a:xfrm>
            <a:off x="8709025" y="377715"/>
            <a:ext cx="1936750" cy="428625"/>
          </a:xfrm>
          <a:prstGeom prst="rect">
            <a:avLst/>
          </a:prstGeom>
        </p:spPr>
        <p:txBody>
          <a:bodyPr wrap="none" fromWordArt="1">
            <a:prstTxWarp prst="textFadeUp">
              <a:avLst>
                <a:gd name="adj" fmla="val 12634"/>
              </a:avLst>
            </a:prstTxWarp>
          </a:bodyPr>
          <a:lstStyle/>
          <a:p>
            <a:pPr algn="ctr"/>
            <a:r>
              <a:rPr lang="en-US" sz="2400" kern="10" dirty="0">
                <a:ln w="9525">
                  <a:solidFill>
                    <a:schemeClr val="tx1"/>
                  </a:solidFill>
                  <a:round/>
                  <a:headEnd/>
                  <a:tailEnd/>
                </a:ln>
                <a:solidFill>
                  <a:schemeClr val="accent2"/>
                </a:solidFill>
                <a:effectLst>
                  <a:outerShdw dist="35921" dir="2700000" sy="50000" rotWithShape="0">
                    <a:srgbClr val="875B0D"/>
                  </a:outerShdw>
                </a:effectLst>
                <a:latin typeface="Arial Black"/>
              </a:rPr>
              <a:t>One way to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6"/>
          <p:cNvSpPr>
            <a:spLocks noGrp="1" noChangeArrowheads="1"/>
          </p:cNvSpPr>
          <p:nvPr>
            <p:ph type="title"/>
          </p:nvPr>
        </p:nvSpPr>
        <p:spPr/>
        <p:txBody>
          <a:bodyPr/>
          <a:lstStyle/>
          <a:p>
            <a:r>
              <a:rPr lang="en-US"/>
              <a:t>Inspect Code 3 of 5 : Constructors</a:t>
            </a:r>
          </a:p>
        </p:txBody>
      </p:sp>
      <p:sp>
        <p:nvSpPr>
          <p:cNvPr id="43011" name="Rectangle 7"/>
          <p:cNvSpPr>
            <a:spLocks noGrp="1" noChangeArrowheads="1"/>
          </p:cNvSpPr>
          <p:nvPr>
            <p:ph idx="1"/>
          </p:nvPr>
        </p:nvSpPr>
        <p:spPr/>
        <p:txBody>
          <a:bodyPr/>
          <a:lstStyle/>
          <a:p>
            <a:r>
              <a:rPr lang="en-US"/>
              <a:t>CO1.  Is it (the constructor) necessary?</a:t>
            </a:r>
          </a:p>
          <a:p>
            <a:r>
              <a:rPr lang="en-US"/>
              <a:t>CO2.  Does it leverage existing constructors?</a:t>
            </a:r>
          </a:p>
          <a:p>
            <a:r>
              <a:rPr lang="en-US"/>
              <a:t>CO3.  Does it initialize of all the attributes?</a:t>
            </a:r>
          </a:p>
          <a:p>
            <a:r>
              <a:rPr lang="en-US"/>
              <a:t>CO4.  Is it as private as possible?</a:t>
            </a:r>
          </a:p>
          <a:p>
            <a:r>
              <a:rPr lang="en-US"/>
              <a:t>CO5.  Does it execute the inherited constructor(s) where necessary?</a:t>
            </a:r>
            <a:endParaRPr lang="en-US" dirty="0"/>
          </a:p>
        </p:txBody>
      </p:sp>
      <p:sp>
        <p:nvSpPr>
          <p:cNvPr id="6" name="Date Placeholder 5"/>
          <p:cNvSpPr>
            <a:spLocks noGrp="1"/>
          </p:cNvSpPr>
          <p:nvPr>
            <p:ph type="dt" sz="half" idx="10"/>
          </p:nvPr>
        </p:nvSpPr>
        <p:spPr/>
        <p:txBody>
          <a:bodyPr/>
          <a:lstStyle/>
          <a:p>
            <a:fld id="{C1185972-1D68-43C6-A979-528A44F209B3}" type="datetime1">
              <a:rPr lang="nb-NO" smtClean="0"/>
              <a:t>29.03.2023</a:t>
            </a:fld>
            <a:endParaRPr lang="en-US"/>
          </a:p>
        </p:txBody>
      </p:sp>
      <p:sp>
        <p:nvSpPr>
          <p:cNvPr id="7" name="Footer Placeholder 6"/>
          <p:cNvSpPr>
            <a:spLocks noGrp="1"/>
          </p:cNvSpPr>
          <p:nvPr>
            <p:ph type="ftr" sz="quarter" idx="11"/>
          </p:nvPr>
        </p:nvSpPr>
        <p:spPr/>
        <p:txBody>
          <a:bodyPr/>
          <a:lstStyle/>
          <a:p>
            <a:r>
              <a:rPr lang="fr-FR"/>
              <a:t>Chapter 7.3. More on Implementation</a:t>
            </a:r>
            <a:endParaRPr lang="en-AU"/>
          </a:p>
        </p:txBody>
      </p:sp>
      <p:sp>
        <p:nvSpPr>
          <p:cNvPr id="8" name="Slide Number Placeholder 7"/>
          <p:cNvSpPr>
            <a:spLocks noGrp="1"/>
          </p:cNvSpPr>
          <p:nvPr>
            <p:ph type="sldNum" sz="quarter" idx="12"/>
          </p:nvPr>
        </p:nvSpPr>
        <p:spPr/>
        <p:txBody>
          <a:bodyPr/>
          <a:lstStyle/>
          <a:p>
            <a:fld id="{958E74C3-62C2-46AF-942D-53E7E0CA0864}" type="slidenum">
              <a:rPr lang="en-AU" smtClean="0"/>
              <a:pPr/>
              <a:t>47</a:t>
            </a:fld>
            <a:endParaRPr lang="en-AU"/>
          </a:p>
        </p:txBody>
      </p:sp>
      <p:sp>
        <p:nvSpPr>
          <p:cNvPr id="9" name="WordArt 4"/>
          <p:cNvSpPr>
            <a:spLocks noChangeArrowheads="1" noChangeShapeType="1" noTextEdit="1"/>
          </p:cNvSpPr>
          <p:nvPr/>
        </p:nvSpPr>
        <p:spPr bwMode="auto">
          <a:xfrm>
            <a:off x="8709025" y="377715"/>
            <a:ext cx="1936750" cy="428625"/>
          </a:xfrm>
          <a:prstGeom prst="rect">
            <a:avLst/>
          </a:prstGeom>
        </p:spPr>
        <p:txBody>
          <a:bodyPr wrap="none" fromWordArt="1">
            <a:prstTxWarp prst="textFadeUp">
              <a:avLst>
                <a:gd name="adj" fmla="val 12634"/>
              </a:avLst>
            </a:prstTxWarp>
          </a:bodyPr>
          <a:lstStyle/>
          <a:p>
            <a:pPr algn="ctr"/>
            <a:r>
              <a:rPr lang="en-US" sz="2400" kern="10" dirty="0">
                <a:ln w="9525">
                  <a:solidFill>
                    <a:schemeClr val="tx1"/>
                  </a:solidFill>
                  <a:round/>
                  <a:headEnd/>
                  <a:tailEnd/>
                </a:ln>
                <a:solidFill>
                  <a:schemeClr val="accent2"/>
                </a:solidFill>
                <a:effectLst>
                  <a:outerShdw dist="35921" dir="2700000" sy="50000" rotWithShape="0">
                    <a:srgbClr val="875B0D"/>
                  </a:outerShdw>
                </a:effectLst>
                <a:latin typeface="Arial Black"/>
              </a:rPr>
              <a:t>One way to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title"/>
          </p:nvPr>
        </p:nvSpPr>
        <p:spPr/>
        <p:txBody>
          <a:bodyPr/>
          <a:lstStyle/>
          <a:p>
            <a:r>
              <a:rPr lang="en-US"/>
              <a:t>Inspect Code 4 of 5: Method Headers</a:t>
            </a:r>
          </a:p>
        </p:txBody>
      </p:sp>
      <p:sp>
        <p:nvSpPr>
          <p:cNvPr id="44035" name="Rectangle 8"/>
          <p:cNvSpPr>
            <a:spLocks noGrp="1" noChangeArrowheads="1"/>
          </p:cNvSpPr>
          <p:nvPr>
            <p:ph idx="1"/>
          </p:nvPr>
        </p:nvSpPr>
        <p:spPr/>
        <p:txBody>
          <a:bodyPr>
            <a:normAutofit fontScale="70000" lnSpcReduction="20000"/>
          </a:bodyPr>
          <a:lstStyle/>
          <a:p>
            <a:r>
              <a:rPr lang="en-US" dirty="0"/>
              <a:t>MH1.  Is the method appropriately named?</a:t>
            </a:r>
          </a:p>
          <a:p>
            <a:r>
              <a:rPr lang="en-US" dirty="0"/>
              <a:t>MH2.  Is it as private as possible?</a:t>
            </a:r>
          </a:p>
          <a:p>
            <a:r>
              <a:rPr lang="en-US" dirty="0"/>
              <a:t>MH3.  Could it be static?</a:t>
            </a:r>
          </a:p>
          <a:p>
            <a:r>
              <a:rPr lang="en-US" dirty="0"/>
              <a:t>MH4.  Should it be final?</a:t>
            </a:r>
          </a:p>
          <a:p>
            <a:r>
              <a:rPr lang="en-US" dirty="0"/>
              <a:t>MH5.  Does the header describe method’s purpose?</a:t>
            </a:r>
          </a:p>
          <a:p>
            <a:r>
              <a:rPr lang="en-US" dirty="0"/>
              <a:t>MH6.  Does the method header reference the requirements and/or design section that it satisfies? </a:t>
            </a:r>
          </a:p>
          <a:p>
            <a:r>
              <a:rPr lang="en-US" dirty="0"/>
              <a:t>MH7.  Does it state all necessary invariants?</a:t>
            </a:r>
          </a:p>
          <a:p>
            <a:r>
              <a:rPr lang="en-US" dirty="0"/>
              <a:t>MH8.  Does it state all pre-conditions?</a:t>
            </a:r>
          </a:p>
          <a:p>
            <a:r>
              <a:rPr lang="en-US" dirty="0"/>
              <a:t>MH9.  Does it state all post-conditions?</a:t>
            </a:r>
          </a:p>
          <a:p>
            <a:r>
              <a:rPr lang="en-US" dirty="0"/>
              <a:t>MH10.Does it apply documentation standards?</a:t>
            </a:r>
          </a:p>
          <a:p>
            <a:r>
              <a:rPr lang="en-US" dirty="0"/>
              <a:t>MH11.Are the parameter types restricted?</a:t>
            </a:r>
          </a:p>
        </p:txBody>
      </p:sp>
      <p:sp>
        <p:nvSpPr>
          <p:cNvPr id="6" name="Date Placeholder 5"/>
          <p:cNvSpPr>
            <a:spLocks noGrp="1"/>
          </p:cNvSpPr>
          <p:nvPr>
            <p:ph type="dt" sz="half" idx="10"/>
          </p:nvPr>
        </p:nvSpPr>
        <p:spPr/>
        <p:txBody>
          <a:bodyPr/>
          <a:lstStyle/>
          <a:p>
            <a:fld id="{E43AB01B-DB44-4F66-A2D1-E774ADA17D91}" type="datetime1">
              <a:rPr lang="nb-NO" smtClean="0"/>
              <a:t>29.03.2023</a:t>
            </a:fld>
            <a:endParaRPr lang="en-US"/>
          </a:p>
        </p:txBody>
      </p:sp>
      <p:sp>
        <p:nvSpPr>
          <p:cNvPr id="7" name="Footer Placeholder 6"/>
          <p:cNvSpPr>
            <a:spLocks noGrp="1"/>
          </p:cNvSpPr>
          <p:nvPr>
            <p:ph type="ftr" sz="quarter" idx="11"/>
          </p:nvPr>
        </p:nvSpPr>
        <p:spPr/>
        <p:txBody>
          <a:bodyPr/>
          <a:lstStyle/>
          <a:p>
            <a:r>
              <a:rPr lang="fr-FR"/>
              <a:t>Chapter 7.3. More on Implementation</a:t>
            </a:r>
            <a:endParaRPr lang="en-AU"/>
          </a:p>
        </p:txBody>
      </p:sp>
      <p:sp>
        <p:nvSpPr>
          <p:cNvPr id="8" name="Slide Number Placeholder 7"/>
          <p:cNvSpPr>
            <a:spLocks noGrp="1"/>
          </p:cNvSpPr>
          <p:nvPr>
            <p:ph type="sldNum" sz="quarter" idx="12"/>
          </p:nvPr>
        </p:nvSpPr>
        <p:spPr/>
        <p:txBody>
          <a:bodyPr/>
          <a:lstStyle/>
          <a:p>
            <a:fld id="{958E74C3-62C2-46AF-942D-53E7E0CA0864}" type="slidenum">
              <a:rPr lang="en-AU" smtClean="0"/>
              <a:pPr/>
              <a:t>48</a:t>
            </a:fld>
            <a:endParaRPr lang="en-AU"/>
          </a:p>
        </p:txBody>
      </p:sp>
      <p:sp>
        <p:nvSpPr>
          <p:cNvPr id="9" name="WordArt 4"/>
          <p:cNvSpPr>
            <a:spLocks noChangeArrowheads="1" noChangeShapeType="1" noTextEdit="1"/>
          </p:cNvSpPr>
          <p:nvPr/>
        </p:nvSpPr>
        <p:spPr bwMode="auto">
          <a:xfrm>
            <a:off x="8709025" y="377715"/>
            <a:ext cx="1936750" cy="428625"/>
          </a:xfrm>
          <a:prstGeom prst="rect">
            <a:avLst/>
          </a:prstGeom>
        </p:spPr>
        <p:txBody>
          <a:bodyPr wrap="none" fromWordArt="1">
            <a:prstTxWarp prst="textFadeUp">
              <a:avLst>
                <a:gd name="adj" fmla="val 12634"/>
              </a:avLst>
            </a:prstTxWarp>
          </a:bodyPr>
          <a:lstStyle/>
          <a:p>
            <a:pPr algn="ctr"/>
            <a:r>
              <a:rPr lang="en-US" sz="2400" kern="10" dirty="0">
                <a:ln w="9525">
                  <a:solidFill>
                    <a:schemeClr val="tx1"/>
                  </a:solidFill>
                  <a:round/>
                  <a:headEnd/>
                  <a:tailEnd/>
                </a:ln>
                <a:solidFill>
                  <a:schemeClr val="accent2"/>
                </a:solidFill>
                <a:effectLst>
                  <a:outerShdw dist="35921" dir="2700000" sy="50000" rotWithShape="0">
                    <a:srgbClr val="875B0D"/>
                  </a:outerShdw>
                </a:effectLst>
                <a:latin typeface="Arial Black"/>
              </a:rPr>
              <a:t>One way to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title"/>
          </p:nvPr>
        </p:nvSpPr>
        <p:spPr/>
        <p:txBody>
          <a:bodyPr/>
          <a:lstStyle/>
          <a:p>
            <a:r>
              <a:rPr lang="en-US"/>
              <a:t>Inspect Code 5 of 5: Method Bodies</a:t>
            </a:r>
          </a:p>
        </p:txBody>
      </p:sp>
      <p:sp>
        <p:nvSpPr>
          <p:cNvPr id="45059" name="Rectangle 8"/>
          <p:cNvSpPr>
            <a:spLocks noGrp="1" noChangeArrowheads="1"/>
          </p:cNvSpPr>
          <p:nvPr>
            <p:ph idx="1"/>
          </p:nvPr>
        </p:nvSpPr>
        <p:spPr/>
        <p:txBody>
          <a:bodyPr>
            <a:normAutofit fontScale="70000" lnSpcReduction="20000"/>
          </a:bodyPr>
          <a:lstStyle/>
          <a:p>
            <a:r>
              <a:rPr lang="en-US" dirty="0"/>
              <a:t>MB1.   Is the algorithm consistent with the detailed design </a:t>
            </a:r>
            <a:r>
              <a:rPr lang="en-US" dirty="0" err="1"/>
              <a:t>pseudocode</a:t>
            </a:r>
            <a:r>
              <a:rPr lang="en-US" dirty="0"/>
              <a:t> and/or flowchart?   </a:t>
            </a:r>
          </a:p>
          <a:p>
            <a:r>
              <a:rPr lang="en-US" dirty="0"/>
              <a:t>MB2.   Does the code assume no more than the stated preconditions?</a:t>
            </a:r>
          </a:p>
          <a:p>
            <a:r>
              <a:rPr lang="en-US" dirty="0"/>
              <a:t>MB3.   Does the code produce every one of the </a:t>
            </a:r>
            <a:r>
              <a:rPr lang="en-US" dirty="0" err="1"/>
              <a:t>postconditions</a:t>
            </a:r>
            <a:r>
              <a:rPr lang="en-US" dirty="0"/>
              <a:t>?</a:t>
            </a:r>
          </a:p>
          <a:p>
            <a:r>
              <a:rPr lang="en-US" dirty="0"/>
              <a:t>MB4.   Does the code respect the required invariant?</a:t>
            </a:r>
          </a:p>
          <a:p>
            <a:r>
              <a:rPr lang="en-US" dirty="0"/>
              <a:t>MB5.   Does every loop terminate? </a:t>
            </a:r>
          </a:p>
          <a:p>
            <a:r>
              <a:rPr lang="en-US" dirty="0"/>
              <a:t>MB6.   Are required notational standards observed? </a:t>
            </a:r>
          </a:p>
          <a:p>
            <a:r>
              <a:rPr lang="en-US" dirty="0"/>
              <a:t>MB7.   Has every line been thoroughly checked?</a:t>
            </a:r>
          </a:p>
          <a:p>
            <a:r>
              <a:rPr lang="en-US" dirty="0"/>
              <a:t>MB8.   Are all braces balanced? </a:t>
            </a:r>
          </a:p>
          <a:p>
            <a:r>
              <a:rPr lang="en-US" dirty="0"/>
              <a:t>MB9.   Are illegal parameters considered?</a:t>
            </a:r>
          </a:p>
          <a:p>
            <a:r>
              <a:rPr lang="en-US" dirty="0"/>
              <a:t>MB10. Does the code return the correct type?  </a:t>
            </a:r>
          </a:p>
          <a:p>
            <a:r>
              <a:rPr lang="en-US" dirty="0"/>
              <a:t>MB11. Is the code thoroughly commented?</a:t>
            </a:r>
          </a:p>
        </p:txBody>
      </p:sp>
      <p:sp>
        <p:nvSpPr>
          <p:cNvPr id="6" name="Date Placeholder 5"/>
          <p:cNvSpPr>
            <a:spLocks noGrp="1"/>
          </p:cNvSpPr>
          <p:nvPr>
            <p:ph type="dt" sz="half" idx="10"/>
          </p:nvPr>
        </p:nvSpPr>
        <p:spPr/>
        <p:txBody>
          <a:bodyPr/>
          <a:lstStyle/>
          <a:p>
            <a:fld id="{02CD3A9F-3F1D-4C21-B89A-10B8361DF37C}" type="datetime1">
              <a:rPr lang="nb-NO" smtClean="0"/>
              <a:t>29.03.2023</a:t>
            </a:fld>
            <a:endParaRPr lang="en-US"/>
          </a:p>
        </p:txBody>
      </p:sp>
      <p:sp>
        <p:nvSpPr>
          <p:cNvPr id="7" name="Footer Placeholder 6"/>
          <p:cNvSpPr>
            <a:spLocks noGrp="1"/>
          </p:cNvSpPr>
          <p:nvPr>
            <p:ph type="ftr" sz="quarter" idx="11"/>
          </p:nvPr>
        </p:nvSpPr>
        <p:spPr/>
        <p:txBody>
          <a:bodyPr/>
          <a:lstStyle/>
          <a:p>
            <a:r>
              <a:rPr lang="fr-FR"/>
              <a:t>Chapter 7.3. More on Implementation</a:t>
            </a:r>
            <a:endParaRPr lang="en-AU"/>
          </a:p>
        </p:txBody>
      </p:sp>
      <p:sp>
        <p:nvSpPr>
          <p:cNvPr id="8" name="Slide Number Placeholder 7"/>
          <p:cNvSpPr>
            <a:spLocks noGrp="1"/>
          </p:cNvSpPr>
          <p:nvPr>
            <p:ph type="sldNum" sz="quarter" idx="12"/>
          </p:nvPr>
        </p:nvSpPr>
        <p:spPr/>
        <p:txBody>
          <a:bodyPr/>
          <a:lstStyle/>
          <a:p>
            <a:fld id="{958E74C3-62C2-46AF-942D-53E7E0CA0864}" type="slidenum">
              <a:rPr lang="en-AU" smtClean="0"/>
              <a:pPr/>
              <a:t>49</a:t>
            </a:fld>
            <a:endParaRPr lang="en-AU"/>
          </a:p>
        </p:txBody>
      </p:sp>
      <p:sp>
        <p:nvSpPr>
          <p:cNvPr id="9" name="WordArt 4"/>
          <p:cNvSpPr>
            <a:spLocks noChangeArrowheads="1" noChangeShapeType="1" noTextEdit="1"/>
          </p:cNvSpPr>
          <p:nvPr/>
        </p:nvSpPr>
        <p:spPr bwMode="auto">
          <a:xfrm>
            <a:off x="8709025" y="377715"/>
            <a:ext cx="1936750" cy="428625"/>
          </a:xfrm>
          <a:prstGeom prst="rect">
            <a:avLst/>
          </a:prstGeom>
        </p:spPr>
        <p:txBody>
          <a:bodyPr wrap="none" fromWordArt="1">
            <a:prstTxWarp prst="textFadeUp">
              <a:avLst>
                <a:gd name="adj" fmla="val 12634"/>
              </a:avLst>
            </a:prstTxWarp>
          </a:bodyPr>
          <a:lstStyle/>
          <a:p>
            <a:pPr algn="ctr"/>
            <a:r>
              <a:rPr lang="en-US" sz="2400" kern="10" dirty="0">
                <a:ln w="9525">
                  <a:solidFill>
                    <a:schemeClr val="tx1"/>
                  </a:solidFill>
                  <a:round/>
                  <a:headEnd/>
                  <a:tailEnd/>
                </a:ln>
                <a:solidFill>
                  <a:schemeClr val="accent2"/>
                </a:solidFill>
                <a:effectLst>
                  <a:outerShdw dist="35921" dir="2700000" sy="50000" rotWithShape="0">
                    <a:srgbClr val="875B0D"/>
                  </a:outerShdw>
                </a:effectLst>
                <a:latin typeface="Arial Black"/>
              </a:rPr>
              <a:t>One way to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827AE-4974-D093-C90F-8F8F3CE93F50}"/>
              </a:ext>
            </a:extLst>
          </p:cNvPr>
          <p:cNvSpPr>
            <a:spLocks noGrp="1"/>
          </p:cNvSpPr>
          <p:nvPr>
            <p:ph type="title"/>
          </p:nvPr>
        </p:nvSpPr>
        <p:spPr/>
        <p:txBody>
          <a:bodyPr/>
          <a:lstStyle/>
          <a:p>
            <a:r>
              <a:rPr lang="nb-NO" dirty="0"/>
              <a:t>Code </a:t>
            </a:r>
            <a:r>
              <a:rPr lang="nb-NO" dirty="0" err="1"/>
              <a:t>quality</a:t>
            </a:r>
            <a:endParaRPr lang="nb-NO" dirty="0"/>
          </a:p>
        </p:txBody>
      </p:sp>
      <p:sp>
        <p:nvSpPr>
          <p:cNvPr id="3" name="Content Placeholder 2">
            <a:extLst>
              <a:ext uri="{FF2B5EF4-FFF2-40B4-BE49-F238E27FC236}">
                <a16:creationId xmlns:a16="http://schemas.microsoft.com/office/drawing/2014/main" id="{52F9B12B-A08C-FBDA-850A-43236EF14936}"/>
              </a:ext>
            </a:extLst>
          </p:cNvPr>
          <p:cNvSpPr>
            <a:spLocks noGrp="1"/>
          </p:cNvSpPr>
          <p:nvPr>
            <p:ph idx="1"/>
          </p:nvPr>
        </p:nvSpPr>
        <p:spPr/>
        <p:txBody>
          <a:bodyPr/>
          <a:lstStyle/>
          <a:p>
            <a:endParaRPr lang="nb-NO" dirty="0"/>
          </a:p>
        </p:txBody>
      </p:sp>
      <p:sp>
        <p:nvSpPr>
          <p:cNvPr id="4" name="Date Placeholder 3">
            <a:extLst>
              <a:ext uri="{FF2B5EF4-FFF2-40B4-BE49-F238E27FC236}">
                <a16:creationId xmlns:a16="http://schemas.microsoft.com/office/drawing/2014/main" id="{E0BEC617-800F-DF5F-6774-0408A1442CFF}"/>
              </a:ext>
            </a:extLst>
          </p:cNvPr>
          <p:cNvSpPr>
            <a:spLocks noGrp="1"/>
          </p:cNvSpPr>
          <p:nvPr>
            <p:ph type="dt" sz="half" idx="10"/>
          </p:nvPr>
        </p:nvSpPr>
        <p:spPr/>
        <p:txBody>
          <a:bodyPr/>
          <a:lstStyle/>
          <a:p>
            <a:pPr>
              <a:defRPr/>
            </a:pPr>
            <a:fld id="{F0847A7C-3E5E-4403-9BF7-825F3BFD5149}" type="datetime1">
              <a:rPr lang="nb-NO" smtClean="0"/>
              <a:t>29.03.2023</a:t>
            </a:fld>
            <a:endParaRPr lang="en-US" dirty="0"/>
          </a:p>
        </p:txBody>
      </p:sp>
      <p:sp>
        <p:nvSpPr>
          <p:cNvPr id="5" name="Footer Placeholder 4">
            <a:extLst>
              <a:ext uri="{FF2B5EF4-FFF2-40B4-BE49-F238E27FC236}">
                <a16:creationId xmlns:a16="http://schemas.microsoft.com/office/drawing/2014/main" id="{0B5AB215-C784-361F-8389-CC55585BF093}"/>
              </a:ext>
            </a:extLst>
          </p:cNvPr>
          <p:cNvSpPr>
            <a:spLocks noGrp="1"/>
          </p:cNvSpPr>
          <p:nvPr>
            <p:ph type="ftr" sz="quarter" idx="4294967295"/>
          </p:nvPr>
        </p:nvSpPr>
        <p:spPr>
          <a:xfrm>
            <a:off x="4842933" y="6470704"/>
            <a:ext cx="5901459" cy="274320"/>
          </a:xfrm>
          <a:prstGeom prst="rect">
            <a:avLst/>
          </a:prstGeom>
        </p:spPr>
        <p:txBody>
          <a:bodyPr/>
          <a:lstStyle/>
          <a:p>
            <a:pPr>
              <a:defRPr/>
            </a:pPr>
            <a:r>
              <a:rPr lang="en-US"/>
              <a:t>Chapter 2. Software Processes</a:t>
            </a:r>
          </a:p>
        </p:txBody>
      </p:sp>
      <p:sp>
        <p:nvSpPr>
          <p:cNvPr id="6" name="Slide Number Placeholder 5">
            <a:extLst>
              <a:ext uri="{FF2B5EF4-FFF2-40B4-BE49-F238E27FC236}">
                <a16:creationId xmlns:a16="http://schemas.microsoft.com/office/drawing/2014/main" id="{C4068E78-3EF2-A298-8872-7154FA658322}"/>
              </a:ext>
            </a:extLst>
          </p:cNvPr>
          <p:cNvSpPr>
            <a:spLocks noGrp="1"/>
          </p:cNvSpPr>
          <p:nvPr>
            <p:ph type="sldNum" sz="quarter" idx="12"/>
          </p:nvPr>
        </p:nvSpPr>
        <p:spPr/>
        <p:txBody>
          <a:bodyPr/>
          <a:lstStyle/>
          <a:p>
            <a:pPr>
              <a:defRPr/>
            </a:pPr>
            <a:fld id="{AFD720AD-0A16-4141-82CA-5619F80A2BC8}" type="slidenum">
              <a:rPr lang="en-US" smtClean="0"/>
              <a:pPr>
                <a:defRPr/>
              </a:pPr>
              <a:t>5</a:t>
            </a:fld>
            <a:endParaRPr lang="en-US"/>
          </a:p>
        </p:txBody>
      </p:sp>
      <p:pic>
        <p:nvPicPr>
          <p:cNvPr id="3074" name="Picture 2" descr="The exponential cost of fixing bugs - DeepSource">
            <a:extLst>
              <a:ext uri="{FF2B5EF4-FFF2-40B4-BE49-F238E27FC236}">
                <a16:creationId xmlns:a16="http://schemas.microsoft.com/office/drawing/2014/main" id="{C0928861-53C3-C994-9F3F-9BF5DEC81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242" y="1020051"/>
            <a:ext cx="10372725" cy="5191125"/>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887DB123-2AD6-A43D-CCF8-A85710C5C06F}"/>
              </a:ext>
            </a:extLst>
          </p:cNvPr>
          <p:cNvSpPr/>
          <p:nvPr/>
        </p:nvSpPr>
        <p:spPr>
          <a:xfrm>
            <a:off x="3890865" y="2379306"/>
            <a:ext cx="1866123" cy="383187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TextBox 7">
            <a:extLst>
              <a:ext uri="{FF2B5EF4-FFF2-40B4-BE49-F238E27FC236}">
                <a16:creationId xmlns:a16="http://schemas.microsoft.com/office/drawing/2014/main" id="{75AF5D21-EC4A-61BB-0553-6D4F622FEFA5}"/>
              </a:ext>
            </a:extLst>
          </p:cNvPr>
          <p:cNvSpPr txBox="1"/>
          <p:nvPr/>
        </p:nvSpPr>
        <p:spPr>
          <a:xfrm flipH="1">
            <a:off x="3983240" y="3337075"/>
            <a:ext cx="2650826" cy="369332"/>
          </a:xfrm>
          <a:prstGeom prst="rect">
            <a:avLst/>
          </a:prstGeom>
          <a:noFill/>
        </p:spPr>
        <p:txBody>
          <a:bodyPr wrap="square" rtlCol="0">
            <a:spAutoFit/>
          </a:bodyPr>
          <a:lstStyle/>
          <a:p>
            <a:r>
              <a:rPr lang="nb-NO" b="1" dirty="0" err="1"/>
              <a:t>Potential</a:t>
            </a:r>
            <a:r>
              <a:rPr lang="nb-NO" b="1" dirty="0"/>
              <a:t> </a:t>
            </a:r>
            <a:r>
              <a:rPr lang="nb-NO" b="1" dirty="0" err="1"/>
              <a:t>saving</a:t>
            </a:r>
            <a:endParaRPr lang="nb-NO" b="1" dirty="0"/>
          </a:p>
        </p:txBody>
      </p:sp>
    </p:spTree>
    <p:extLst>
      <p:ext uri="{BB962C8B-B14F-4D97-AF65-F5344CB8AC3E}">
        <p14:creationId xmlns:p14="http://schemas.microsoft.com/office/powerpoint/2010/main" val="385713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title"/>
          </p:nvPr>
        </p:nvSpPr>
        <p:spPr/>
        <p:txBody>
          <a:bodyPr/>
          <a:lstStyle/>
          <a:p>
            <a:r>
              <a:rPr lang="en-US"/>
              <a:t>Implement Code</a:t>
            </a:r>
            <a:endParaRPr lang="en-US" dirty="0"/>
          </a:p>
        </p:txBody>
      </p:sp>
      <p:sp>
        <p:nvSpPr>
          <p:cNvPr id="17411" name="Rectangle 8"/>
          <p:cNvSpPr>
            <a:spLocks noGrp="1" noChangeArrowheads="1"/>
          </p:cNvSpPr>
          <p:nvPr>
            <p:ph idx="1"/>
          </p:nvPr>
        </p:nvSpPr>
        <p:spPr/>
        <p:txBody>
          <a:bodyPr/>
          <a:lstStyle/>
          <a:p>
            <a:r>
              <a:rPr lang="en-US"/>
              <a:t>1. Plan the structure and residual design for your code</a:t>
            </a:r>
          </a:p>
          <a:p>
            <a:r>
              <a:rPr lang="en-US"/>
              <a:t>2. Self-inspect your design and/or structure</a:t>
            </a:r>
          </a:p>
          <a:p>
            <a:r>
              <a:rPr lang="en-US"/>
              <a:t>3. Type your code</a:t>
            </a:r>
          </a:p>
          <a:p>
            <a:r>
              <a:rPr lang="en-US"/>
              <a:t>4.  Self-inspect your code</a:t>
            </a:r>
          </a:p>
          <a:p>
            <a:r>
              <a:rPr lang="en-US"/>
              <a:t>5. Compile your code</a:t>
            </a:r>
          </a:p>
          <a:p>
            <a:r>
              <a:rPr lang="en-US"/>
              <a:t>6. Test your code</a:t>
            </a:r>
            <a:endParaRPr lang="en-US" dirty="0"/>
          </a:p>
        </p:txBody>
      </p:sp>
      <p:sp>
        <p:nvSpPr>
          <p:cNvPr id="6" name="Date Placeholder 5"/>
          <p:cNvSpPr>
            <a:spLocks noGrp="1"/>
          </p:cNvSpPr>
          <p:nvPr>
            <p:ph type="dt" sz="half" idx="10"/>
          </p:nvPr>
        </p:nvSpPr>
        <p:spPr/>
        <p:txBody>
          <a:bodyPr/>
          <a:lstStyle/>
          <a:p>
            <a:fld id="{87E6440A-CF34-4E68-99D9-149901A2F961}" type="datetime1">
              <a:rPr lang="nb-NO" smtClean="0"/>
              <a:t>29.03.2023</a:t>
            </a:fld>
            <a:endParaRPr lang="en-US"/>
          </a:p>
        </p:txBody>
      </p:sp>
      <p:sp>
        <p:nvSpPr>
          <p:cNvPr id="7" name="Footer Placeholder 6"/>
          <p:cNvSpPr>
            <a:spLocks noGrp="1"/>
          </p:cNvSpPr>
          <p:nvPr>
            <p:ph type="ftr" sz="quarter" idx="11"/>
          </p:nvPr>
        </p:nvSpPr>
        <p:spPr/>
        <p:txBody>
          <a:bodyPr/>
          <a:lstStyle/>
          <a:p>
            <a:r>
              <a:rPr lang="fr-FR"/>
              <a:t>Chapter 7.3. More on Implementation</a:t>
            </a:r>
            <a:endParaRPr lang="en-AU"/>
          </a:p>
        </p:txBody>
      </p:sp>
      <p:sp>
        <p:nvSpPr>
          <p:cNvPr id="8" name="Slide Number Placeholder 7"/>
          <p:cNvSpPr>
            <a:spLocks noGrp="1"/>
          </p:cNvSpPr>
          <p:nvPr>
            <p:ph type="sldNum" sz="quarter" idx="12"/>
          </p:nvPr>
        </p:nvSpPr>
        <p:spPr/>
        <p:txBody>
          <a:bodyPr/>
          <a:lstStyle/>
          <a:p>
            <a:fld id="{958E74C3-62C2-46AF-942D-53E7E0CA0864}" type="slidenum">
              <a:rPr lang="en-AU" smtClean="0"/>
              <a:pPr/>
              <a:t>6</a:t>
            </a:fld>
            <a:endParaRPr lang="en-AU"/>
          </a:p>
        </p:txBody>
      </p:sp>
      <p:sp>
        <p:nvSpPr>
          <p:cNvPr id="17414" name="WordArt 4"/>
          <p:cNvSpPr>
            <a:spLocks noChangeArrowheads="1" noChangeShapeType="1" noTextEdit="1"/>
          </p:cNvSpPr>
          <p:nvPr/>
        </p:nvSpPr>
        <p:spPr bwMode="auto">
          <a:xfrm>
            <a:off x="8544272" y="476673"/>
            <a:ext cx="1936750" cy="428625"/>
          </a:xfrm>
          <a:prstGeom prst="rect">
            <a:avLst/>
          </a:prstGeom>
        </p:spPr>
        <p:txBody>
          <a:bodyPr wrap="none" fromWordArt="1">
            <a:prstTxWarp prst="textFadeUp">
              <a:avLst>
                <a:gd name="adj" fmla="val 12634"/>
              </a:avLst>
            </a:prstTxWarp>
          </a:bodyPr>
          <a:lstStyle/>
          <a:p>
            <a:pPr algn="ctr"/>
            <a:r>
              <a:rPr lang="en-US" sz="2400" kern="10" dirty="0">
                <a:ln w="9525">
                  <a:solidFill>
                    <a:schemeClr val="tx1"/>
                  </a:solidFill>
                  <a:round/>
                  <a:headEnd/>
                  <a:tailEnd/>
                </a:ln>
                <a:solidFill>
                  <a:schemeClr val="accent2"/>
                </a:solidFill>
                <a:effectLst>
                  <a:outerShdw dist="35921" dir="2700000" sy="50000" rotWithShape="0">
                    <a:srgbClr val="875B0D"/>
                  </a:outerShdw>
                </a:effectLst>
                <a:latin typeface="Arial Black"/>
              </a:rPr>
              <a:t>One way to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5"/>
          <p:cNvSpPr>
            <a:spLocks noGrp="1" noChangeArrowheads="1"/>
          </p:cNvSpPr>
          <p:nvPr>
            <p:ph type="title"/>
          </p:nvPr>
        </p:nvSpPr>
        <p:spPr/>
        <p:txBody>
          <a:bodyPr/>
          <a:lstStyle/>
          <a:p>
            <a:r>
              <a:rPr lang="en-US"/>
              <a:t>General Principles in Programming Practice</a:t>
            </a:r>
          </a:p>
        </p:txBody>
      </p:sp>
      <p:sp>
        <p:nvSpPr>
          <p:cNvPr id="19459" name="Rectangle 6"/>
          <p:cNvSpPr>
            <a:spLocks noGrp="1" noChangeArrowheads="1"/>
          </p:cNvSpPr>
          <p:nvPr>
            <p:ph idx="1"/>
          </p:nvPr>
        </p:nvSpPr>
        <p:spPr/>
        <p:txBody>
          <a:bodyPr/>
          <a:lstStyle/>
          <a:p>
            <a:r>
              <a:rPr lang="en-US"/>
              <a:t>1. Try to re-use first</a:t>
            </a:r>
          </a:p>
          <a:p>
            <a:r>
              <a:rPr lang="en-US"/>
              <a:t>2. Enforce intentions</a:t>
            </a:r>
          </a:p>
          <a:p>
            <a:pPr lvl="1"/>
            <a:r>
              <a:rPr lang="en-US"/>
              <a:t>If your code is intended to be used in particular ways only, write it so that the code cannot be used in any other way.</a:t>
            </a:r>
          </a:p>
          <a:p>
            <a:pPr lvl="1"/>
            <a:r>
              <a:rPr lang="en-US"/>
              <a:t>If a member is not intended to be used by other functions, enforce this by making it private or protected etc.</a:t>
            </a:r>
          </a:p>
          <a:p>
            <a:pPr lvl="1"/>
            <a:r>
              <a:rPr lang="en-US"/>
              <a:t>Use qualifiers such as final and abstract etc. to enforce intentions</a:t>
            </a:r>
            <a:endParaRPr lang="en-US" dirty="0"/>
          </a:p>
        </p:txBody>
      </p:sp>
      <p:sp>
        <p:nvSpPr>
          <p:cNvPr id="6" name="Date Placeholder 5"/>
          <p:cNvSpPr>
            <a:spLocks noGrp="1"/>
          </p:cNvSpPr>
          <p:nvPr>
            <p:ph type="dt" sz="half" idx="10"/>
          </p:nvPr>
        </p:nvSpPr>
        <p:spPr/>
        <p:txBody>
          <a:bodyPr/>
          <a:lstStyle/>
          <a:p>
            <a:fld id="{8378FEA5-801C-4DCA-83B6-DB334B5BA3F0}" type="datetime1">
              <a:rPr lang="nb-NO" smtClean="0"/>
              <a:t>29.03.2023</a:t>
            </a:fld>
            <a:endParaRPr lang="en-US"/>
          </a:p>
        </p:txBody>
      </p:sp>
      <p:sp>
        <p:nvSpPr>
          <p:cNvPr id="7" name="Footer Placeholder 6"/>
          <p:cNvSpPr>
            <a:spLocks noGrp="1"/>
          </p:cNvSpPr>
          <p:nvPr>
            <p:ph type="ftr" sz="quarter" idx="11"/>
          </p:nvPr>
        </p:nvSpPr>
        <p:spPr/>
        <p:txBody>
          <a:bodyPr/>
          <a:lstStyle/>
          <a:p>
            <a:r>
              <a:rPr lang="fr-FR"/>
              <a:t>Chapter 7.3. More on Implementation</a:t>
            </a:r>
            <a:endParaRPr lang="en-AU"/>
          </a:p>
        </p:txBody>
      </p:sp>
      <p:sp>
        <p:nvSpPr>
          <p:cNvPr id="8" name="Slide Number Placeholder 7"/>
          <p:cNvSpPr>
            <a:spLocks noGrp="1"/>
          </p:cNvSpPr>
          <p:nvPr>
            <p:ph type="sldNum" sz="quarter" idx="12"/>
          </p:nvPr>
        </p:nvSpPr>
        <p:spPr/>
        <p:txBody>
          <a:bodyPr/>
          <a:lstStyle/>
          <a:p>
            <a:fld id="{958E74C3-62C2-46AF-942D-53E7E0CA0864}" type="slidenum">
              <a:rPr lang="en-AU" smtClean="0"/>
              <a:pPr/>
              <a:t>7</a:t>
            </a:fld>
            <a:endParaRPr lang="en-AU"/>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5"/>
          <p:cNvSpPr>
            <a:spLocks noGrp="1" noChangeArrowheads="1"/>
          </p:cNvSpPr>
          <p:nvPr>
            <p:ph type="title"/>
          </p:nvPr>
        </p:nvSpPr>
        <p:spPr/>
        <p:txBody>
          <a:bodyPr/>
          <a:lstStyle/>
          <a:p>
            <a:r>
              <a:rPr lang="en-US"/>
              <a:t>“Think Globally, Program Locally”</a:t>
            </a:r>
            <a:endParaRPr lang="en-US" dirty="0"/>
          </a:p>
        </p:txBody>
      </p:sp>
      <p:sp>
        <p:nvSpPr>
          <p:cNvPr id="21507" name="Rectangle 6"/>
          <p:cNvSpPr>
            <a:spLocks noGrp="1" noChangeArrowheads="1"/>
          </p:cNvSpPr>
          <p:nvPr>
            <p:ph idx="1"/>
          </p:nvPr>
        </p:nvSpPr>
        <p:spPr/>
        <p:txBody>
          <a:bodyPr/>
          <a:lstStyle/>
          <a:p>
            <a:r>
              <a:rPr lang="en-US"/>
              <a:t>Make all members</a:t>
            </a:r>
          </a:p>
          <a:p>
            <a:pPr lvl="1"/>
            <a:r>
              <a:rPr lang="en-US"/>
              <a:t>as local as possible</a:t>
            </a:r>
          </a:p>
          <a:p>
            <a:pPr lvl="1"/>
            <a:r>
              <a:rPr lang="en-US"/>
              <a:t>as invisible as possible</a:t>
            </a:r>
          </a:p>
          <a:p>
            <a:pPr lvl="2"/>
            <a:r>
              <a:rPr lang="en-US"/>
              <a:t>attributes private:</a:t>
            </a:r>
          </a:p>
          <a:p>
            <a:pPr lvl="3"/>
            <a:r>
              <a:rPr lang="en-US"/>
              <a:t>access them through more public accessor functions if required.  </a:t>
            </a:r>
          </a:p>
          <a:p>
            <a:pPr lvl="3"/>
            <a:r>
              <a:rPr lang="en-US"/>
              <a:t>(Making attributes protected gives objects of subclasses access to members of their base classes -- not usually what you want)</a:t>
            </a:r>
            <a:endParaRPr lang="en-US" dirty="0"/>
          </a:p>
        </p:txBody>
      </p:sp>
      <p:sp>
        <p:nvSpPr>
          <p:cNvPr id="6" name="Date Placeholder 5"/>
          <p:cNvSpPr>
            <a:spLocks noGrp="1"/>
          </p:cNvSpPr>
          <p:nvPr>
            <p:ph type="dt" sz="half" idx="10"/>
          </p:nvPr>
        </p:nvSpPr>
        <p:spPr/>
        <p:txBody>
          <a:bodyPr/>
          <a:lstStyle/>
          <a:p>
            <a:fld id="{674B3DC1-4A8C-4CB8-9B48-DC1150CEB639}" type="datetime1">
              <a:rPr lang="nb-NO" smtClean="0"/>
              <a:t>29.03.2023</a:t>
            </a:fld>
            <a:endParaRPr lang="en-US"/>
          </a:p>
        </p:txBody>
      </p:sp>
      <p:sp>
        <p:nvSpPr>
          <p:cNvPr id="7" name="Footer Placeholder 6"/>
          <p:cNvSpPr>
            <a:spLocks noGrp="1"/>
          </p:cNvSpPr>
          <p:nvPr>
            <p:ph type="ftr" sz="quarter" idx="11"/>
          </p:nvPr>
        </p:nvSpPr>
        <p:spPr/>
        <p:txBody>
          <a:bodyPr/>
          <a:lstStyle/>
          <a:p>
            <a:r>
              <a:rPr lang="fr-FR"/>
              <a:t>Chapter 7.3. More on Implementation</a:t>
            </a:r>
            <a:endParaRPr lang="en-AU"/>
          </a:p>
        </p:txBody>
      </p:sp>
      <p:sp>
        <p:nvSpPr>
          <p:cNvPr id="8" name="Slide Number Placeholder 7"/>
          <p:cNvSpPr>
            <a:spLocks noGrp="1"/>
          </p:cNvSpPr>
          <p:nvPr>
            <p:ph type="sldNum" sz="quarter" idx="12"/>
          </p:nvPr>
        </p:nvSpPr>
        <p:spPr/>
        <p:txBody>
          <a:bodyPr/>
          <a:lstStyle/>
          <a:p>
            <a:fld id="{958E74C3-62C2-46AF-942D-53E7E0CA0864}" type="slidenum">
              <a:rPr lang="en-AU" smtClean="0"/>
              <a:pPr/>
              <a:t>8</a:t>
            </a:fld>
            <a:endParaRPr lang="en-AU"/>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7"/>
          <p:cNvSpPr>
            <a:spLocks noGrp="1" noChangeArrowheads="1"/>
          </p:cNvSpPr>
          <p:nvPr>
            <p:ph type="title"/>
          </p:nvPr>
        </p:nvSpPr>
        <p:spPr/>
        <p:txBody>
          <a:bodyPr/>
          <a:lstStyle/>
          <a:p>
            <a:r>
              <a:rPr lang="en-US"/>
              <a:t>Exceptions Handling</a:t>
            </a:r>
          </a:p>
        </p:txBody>
      </p:sp>
      <p:sp>
        <p:nvSpPr>
          <p:cNvPr id="599048" name="Rectangle 8"/>
          <p:cNvSpPr>
            <a:spLocks noGrp="1" noChangeArrowheads="1"/>
          </p:cNvSpPr>
          <p:nvPr>
            <p:ph idx="1"/>
          </p:nvPr>
        </p:nvSpPr>
        <p:spPr/>
        <p:txBody>
          <a:bodyPr/>
          <a:lstStyle/>
          <a:p>
            <a:endParaRPr lang="en-US" dirty="0"/>
          </a:p>
          <a:p>
            <a:r>
              <a:rPr lang="en-US" dirty="0"/>
              <a:t>Catch only those exceptions that you know how to handle </a:t>
            </a:r>
          </a:p>
          <a:p>
            <a:r>
              <a:rPr lang="en-US" dirty="0"/>
              <a:t>Be reasonable about exceptions callers must handle</a:t>
            </a:r>
          </a:p>
          <a:p>
            <a:r>
              <a:rPr lang="en-US" dirty="0"/>
              <a:t>Don’t substitute the use of exceptions for issue that should be the subject of testing</a:t>
            </a:r>
          </a:p>
        </p:txBody>
      </p:sp>
      <p:sp>
        <p:nvSpPr>
          <p:cNvPr id="6" name="Date Placeholder 5"/>
          <p:cNvSpPr>
            <a:spLocks noGrp="1"/>
          </p:cNvSpPr>
          <p:nvPr>
            <p:ph type="dt" sz="half" idx="10"/>
          </p:nvPr>
        </p:nvSpPr>
        <p:spPr/>
        <p:txBody>
          <a:bodyPr/>
          <a:lstStyle/>
          <a:p>
            <a:fld id="{2EF1A5E2-EB71-488C-818A-C87A5F4AC6AA}" type="datetime1">
              <a:rPr lang="nb-NO" smtClean="0"/>
              <a:t>29.03.2023</a:t>
            </a:fld>
            <a:endParaRPr lang="en-US"/>
          </a:p>
        </p:txBody>
      </p:sp>
      <p:sp>
        <p:nvSpPr>
          <p:cNvPr id="7" name="Footer Placeholder 6"/>
          <p:cNvSpPr>
            <a:spLocks noGrp="1"/>
          </p:cNvSpPr>
          <p:nvPr>
            <p:ph type="ftr" sz="quarter" idx="11"/>
          </p:nvPr>
        </p:nvSpPr>
        <p:spPr/>
        <p:txBody>
          <a:bodyPr/>
          <a:lstStyle/>
          <a:p>
            <a:r>
              <a:rPr lang="fr-FR"/>
              <a:t>Chapter 7.3. More on Implementation</a:t>
            </a:r>
            <a:endParaRPr lang="en-AU"/>
          </a:p>
        </p:txBody>
      </p:sp>
      <p:sp>
        <p:nvSpPr>
          <p:cNvPr id="8" name="Slide Number Placeholder 7"/>
          <p:cNvSpPr>
            <a:spLocks noGrp="1"/>
          </p:cNvSpPr>
          <p:nvPr>
            <p:ph type="sldNum" sz="quarter" idx="12"/>
          </p:nvPr>
        </p:nvSpPr>
        <p:spPr/>
        <p:txBody>
          <a:bodyPr/>
          <a:lstStyle/>
          <a:p>
            <a:fld id="{958E74C3-62C2-46AF-942D-53E7E0CA0864}" type="slidenum">
              <a:rPr lang="en-AU" smtClean="0"/>
              <a:pPr/>
              <a:t>9</a:t>
            </a:fld>
            <a:endParaRPr lang="en-AU"/>
          </a:p>
        </p:txBody>
      </p:sp>
      <p:sp>
        <p:nvSpPr>
          <p:cNvPr id="2" name="Rectangle 1"/>
          <p:cNvSpPr/>
          <p:nvPr/>
        </p:nvSpPr>
        <p:spPr>
          <a:xfrm>
            <a:off x="5230284" y="1020180"/>
            <a:ext cx="5437717" cy="1015663"/>
          </a:xfrm>
          <a:prstGeom prst="rect">
            <a:avLst/>
          </a:prstGeom>
        </p:spPr>
        <p:txBody>
          <a:bodyPr wrap="square">
            <a:spAutoFit/>
          </a:bodyPr>
          <a:lstStyle/>
          <a:p>
            <a:r>
              <a:rPr lang="en-US" sz="2000" i="1" dirty="0"/>
              <a:t>“If you must choice between throwing an exception and continuing the computation, continue if you can” (Cay </a:t>
            </a:r>
            <a:r>
              <a:rPr lang="en-US" sz="2000" i="1" dirty="0" err="1"/>
              <a:t>Horstmann</a:t>
            </a:r>
            <a:r>
              <a:rPr lang="en-US" sz="2000" i="1"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9048">
                                            <p:txEl>
                                              <p:pRg st="1" end="1"/>
                                            </p:txEl>
                                          </p:spTgt>
                                        </p:tgtEl>
                                        <p:attrNameLst>
                                          <p:attrName>style.visibility</p:attrName>
                                        </p:attrNameLst>
                                      </p:cBhvr>
                                      <p:to>
                                        <p:strVal val="visible"/>
                                      </p:to>
                                    </p:set>
                                    <p:animEffect transition="in" filter="wipe(left)">
                                      <p:cBhvr>
                                        <p:cTn id="7" dur="500"/>
                                        <p:tgtEl>
                                          <p:spTgt spid="59904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9048">
                                            <p:txEl>
                                              <p:pRg st="2" end="2"/>
                                            </p:txEl>
                                          </p:spTgt>
                                        </p:tgtEl>
                                        <p:attrNameLst>
                                          <p:attrName>style.visibility</p:attrName>
                                        </p:attrNameLst>
                                      </p:cBhvr>
                                      <p:to>
                                        <p:strVal val="visible"/>
                                      </p:to>
                                    </p:set>
                                    <p:animEffect transition="in" filter="wipe(left)">
                                      <p:cBhvr>
                                        <p:cTn id="12" dur="500"/>
                                        <p:tgtEl>
                                          <p:spTgt spid="599048">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9048">
                                            <p:txEl>
                                              <p:pRg st="3" end="3"/>
                                            </p:txEl>
                                          </p:spTgt>
                                        </p:tgtEl>
                                        <p:attrNameLst>
                                          <p:attrName>style.visibility</p:attrName>
                                        </p:attrNameLst>
                                      </p:cBhvr>
                                      <p:to>
                                        <p:strVal val="visible"/>
                                      </p:to>
                                    </p:set>
                                    <p:animEffect transition="in" filter="wipe(left)">
                                      <p:cBhvr>
                                        <p:cTn id="17" dur="500"/>
                                        <p:tgtEl>
                                          <p:spTgt spid="59904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048" grpId="0" build="p"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_SE2019s1">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heme_SE2019s1" id="{E4EA5176-60B7-4738-A39A-85EA610AC46B}" vid="{8416C537-BC8A-42C5-99D5-28933A3097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Theme_SE2019s1</Template>
  <TotalTime>9071</TotalTime>
  <Words>4485</Words>
  <Application>Microsoft Office PowerPoint</Application>
  <PresentationFormat>Widescreen</PresentationFormat>
  <Paragraphs>732</Paragraphs>
  <Slides>49</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Arial Black</vt:lpstr>
      <vt:lpstr>Arial Unicode MS</vt:lpstr>
      <vt:lpstr>Calibri</vt:lpstr>
      <vt:lpstr>Times New Roman</vt:lpstr>
      <vt:lpstr>Tw Cen MT</vt:lpstr>
      <vt:lpstr>Tw Cen MT Condensed</vt:lpstr>
      <vt:lpstr>Wingdings</vt:lpstr>
      <vt:lpstr>Wingdings 3</vt:lpstr>
      <vt:lpstr>Theme_SE2019s1</vt:lpstr>
      <vt:lpstr>Chapter 8 – software Implementation</vt:lpstr>
      <vt:lpstr>Topics covered</vt:lpstr>
      <vt:lpstr>Implementation</vt:lpstr>
      <vt:lpstr>Golden rule (!?)</vt:lpstr>
      <vt:lpstr>Code quality</vt:lpstr>
      <vt:lpstr>Implement Code</vt:lpstr>
      <vt:lpstr>General Principles in Programming Practice</vt:lpstr>
      <vt:lpstr>“Think Globally, Program Locally”</vt:lpstr>
      <vt:lpstr>Exceptions Handling</vt:lpstr>
      <vt:lpstr>Naming Conventions</vt:lpstr>
      <vt:lpstr>Documenting Methods</vt:lpstr>
      <vt:lpstr>PowerPoint Presentation</vt:lpstr>
      <vt:lpstr>Documenting Attributes</vt:lpstr>
      <vt:lpstr>Constants</vt:lpstr>
      <vt:lpstr>Initializing Attributes</vt:lpstr>
      <vt:lpstr>Relevant books</vt:lpstr>
      <vt:lpstr>Bad smells in code (code smells)</vt:lpstr>
      <vt:lpstr>Cod refactoring goals and properties</vt:lpstr>
      <vt:lpstr>PowerPoint Presentation</vt:lpstr>
      <vt:lpstr>PowerPoint Presentation</vt:lpstr>
      <vt:lpstr>PowerPoint Presentation</vt:lpstr>
      <vt:lpstr>PowerPoint Presentation</vt:lpstr>
      <vt:lpstr>PowerPoint Presentation</vt:lpstr>
      <vt:lpstr>PowerPoint Presentation</vt:lpstr>
      <vt:lpstr>Code refactoring steps</vt:lpstr>
      <vt:lpstr>Remove Duplicated Code – Pull up method (Don’t repeat yourself (DRY))</vt:lpstr>
      <vt:lpstr>Remove Duplicated code - Substitute Algorithm </vt:lpstr>
      <vt:lpstr>Reduce size – shorten method/class</vt:lpstr>
      <vt:lpstr>Extract method example</vt:lpstr>
      <vt:lpstr>Reduce size – shorten parameter list</vt:lpstr>
      <vt:lpstr>Divergent Change</vt:lpstr>
      <vt:lpstr>Increase cohesion</vt:lpstr>
      <vt:lpstr>Increase cohesion (Cont’)</vt:lpstr>
      <vt:lpstr>Primitive Obsession</vt:lpstr>
      <vt:lpstr>PowerPoint Presentation</vt:lpstr>
      <vt:lpstr>PowerPoint Presentation</vt:lpstr>
      <vt:lpstr>Exercise</vt:lpstr>
      <vt:lpstr>What is inspection?</vt:lpstr>
      <vt:lpstr>Why do we need inspection?</vt:lpstr>
      <vt:lpstr>Inspection finds types of defects different from testing</vt:lpstr>
      <vt:lpstr>Inspection reduces defect rates</vt:lpstr>
      <vt:lpstr>Testing vs. Inspection</vt:lpstr>
      <vt:lpstr>Code review at Google</vt:lpstr>
      <vt:lpstr>Example of a code review checklist</vt:lpstr>
      <vt:lpstr>Inspect Code 1 of 5: Classes Overall</vt:lpstr>
      <vt:lpstr>Inspect Code 2 of 5 : Attributes</vt:lpstr>
      <vt:lpstr>Inspect Code 3 of 5 : Constructors</vt:lpstr>
      <vt:lpstr>Inspect Code 4 of 5: Method Headers</vt:lpstr>
      <vt:lpstr>Inspect Code 5 of 5: Method Bodies</vt:lpstr>
    </vt:vector>
  </TitlesOfParts>
  <Company>HCMUT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 - chap6. architecture</dc:title>
  <dc:creator>Thang Bui</dc:creator>
  <cp:lastModifiedBy>Anh Nguyen Duc</cp:lastModifiedBy>
  <cp:revision>156</cp:revision>
  <cp:lastPrinted>2017-12-20T07:10:14Z</cp:lastPrinted>
  <dcterms:created xsi:type="dcterms:W3CDTF">2010-01-18T20:35:25Z</dcterms:created>
  <dcterms:modified xsi:type="dcterms:W3CDTF">2023-03-29T08:23:18Z</dcterms:modified>
</cp:coreProperties>
</file>